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charts/chart1.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4"/>
  </p:sldMasterIdLst>
  <p:notesMasterIdLst>
    <p:notesMasterId r:id="rId39"/>
  </p:notesMasterIdLst>
  <p:handoutMasterIdLst>
    <p:handoutMasterId r:id="rId40"/>
  </p:handoutMasterIdLst>
  <p:sldIdLst>
    <p:sldId id="665" r:id="rId5"/>
    <p:sldId id="624" r:id="rId6"/>
    <p:sldId id="717" r:id="rId7"/>
    <p:sldId id="675" r:id="rId8"/>
    <p:sldId id="704" r:id="rId9"/>
    <p:sldId id="719" r:id="rId10"/>
    <p:sldId id="705" r:id="rId11"/>
    <p:sldId id="732" r:id="rId12"/>
    <p:sldId id="713" r:id="rId13"/>
    <p:sldId id="696" r:id="rId14"/>
    <p:sldId id="714" r:id="rId15"/>
    <p:sldId id="678" r:id="rId16"/>
    <p:sldId id="701" r:id="rId17"/>
    <p:sldId id="702" r:id="rId18"/>
    <p:sldId id="728" r:id="rId19"/>
    <p:sldId id="699" r:id="rId20"/>
    <p:sldId id="703" r:id="rId21"/>
    <p:sldId id="722" r:id="rId22"/>
    <p:sldId id="729" r:id="rId23"/>
    <p:sldId id="730" r:id="rId24"/>
    <p:sldId id="731" r:id="rId25"/>
    <p:sldId id="700" r:id="rId26"/>
    <p:sldId id="716" r:id="rId27"/>
    <p:sldId id="723" r:id="rId28"/>
    <p:sldId id="679" r:id="rId29"/>
    <p:sldId id="698" r:id="rId30"/>
    <p:sldId id="718" r:id="rId31"/>
    <p:sldId id="329" r:id="rId32"/>
    <p:sldId id="330" r:id="rId33"/>
    <p:sldId id="331" r:id="rId34"/>
    <p:sldId id="316" r:id="rId35"/>
    <p:sldId id="684" r:id="rId36"/>
    <p:sldId id="327" r:id="rId37"/>
    <p:sldId id="707" r:id="rId38"/>
  </p:sldIdLst>
  <p:sldSz cx="9144000" cy="6858000" type="screen4x3"/>
  <p:notesSz cx="6735763" cy="9866313"/>
  <p:custDataLst>
    <p:tags r:id="rId41"/>
  </p:custDataLst>
  <p:defaultTextStyle>
    <a:defPPr>
      <a:defRPr lang="de-DE"/>
    </a:defPPr>
    <a:lvl1pPr algn="l" rtl="0" fontAlgn="base">
      <a:spcBef>
        <a:spcPct val="0"/>
      </a:spcBef>
      <a:spcAft>
        <a:spcPct val="0"/>
      </a:spcAft>
      <a:defRPr sz="1600" kern="1200">
        <a:solidFill>
          <a:srgbClr val="000000"/>
        </a:solidFill>
        <a:latin typeface="Arial" pitchFamily="34" charset="0"/>
        <a:ea typeface="+mn-ea"/>
        <a:cs typeface="+mn-cs"/>
      </a:defRPr>
    </a:lvl1pPr>
    <a:lvl2pPr marL="457200" algn="l" rtl="0" fontAlgn="base">
      <a:spcBef>
        <a:spcPct val="0"/>
      </a:spcBef>
      <a:spcAft>
        <a:spcPct val="0"/>
      </a:spcAft>
      <a:defRPr sz="1600" kern="1200">
        <a:solidFill>
          <a:srgbClr val="000000"/>
        </a:solidFill>
        <a:latin typeface="Arial" pitchFamily="34" charset="0"/>
        <a:ea typeface="+mn-ea"/>
        <a:cs typeface="+mn-cs"/>
      </a:defRPr>
    </a:lvl2pPr>
    <a:lvl3pPr marL="914400" algn="l" rtl="0" fontAlgn="base">
      <a:spcBef>
        <a:spcPct val="0"/>
      </a:spcBef>
      <a:spcAft>
        <a:spcPct val="0"/>
      </a:spcAft>
      <a:defRPr sz="1600" kern="1200">
        <a:solidFill>
          <a:srgbClr val="000000"/>
        </a:solidFill>
        <a:latin typeface="Arial" pitchFamily="34" charset="0"/>
        <a:ea typeface="+mn-ea"/>
        <a:cs typeface="+mn-cs"/>
      </a:defRPr>
    </a:lvl3pPr>
    <a:lvl4pPr marL="1371600" algn="l" rtl="0" fontAlgn="base">
      <a:spcBef>
        <a:spcPct val="0"/>
      </a:spcBef>
      <a:spcAft>
        <a:spcPct val="0"/>
      </a:spcAft>
      <a:defRPr sz="1600" kern="1200">
        <a:solidFill>
          <a:srgbClr val="000000"/>
        </a:solidFill>
        <a:latin typeface="Arial" pitchFamily="34" charset="0"/>
        <a:ea typeface="+mn-ea"/>
        <a:cs typeface="+mn-cs"/>
      </a:defRPr>
    </a:lvl4pPr>
    <a:lvl5pPr marL="1828800" algn="l" rtl="0" fontAlgn="base">
      <a:spcBef>
        <a:spcPct val="0"/>
      </a:spcBef>
      <a:spcAft>
        <a:spcPct val="0"/>
      </a:spcAft>
      <a:defRPr sz="1600" kern="1200">
        <a:solidFill>
          <a:srgbClr val="000000"/>
        </a:solidFill>
        <a:latin typeface="Arial" pitchFamily="34" charset="0"/>
        <a:ea typeface="+mn-ea"/>
        <a:cs typeface="+mn-cs"/>
      </a:defRPr>
    </a:lvl5pPr>
    <a:lvl6pPr marL="2286000" algn="l" defTabSz="914400" rtl="0" eaLnBrk="1" latinLnBrk="0" hangingPunct="1">
      <a:defRPr sz="1600" kern="1200">
        <a:solidFill>
          <a:srgbClr val="000000"/>
        </a:solidFill>
        <a:latin typeface="Arial" pitchFamily="34" charset="0"/>
        <a:ea typeface="+mn-ea"/>
        <a:cs typeface="+mn-cs"/>
      </a:defRPr>
    </a:lvl6pPr>
    <a:lvl7pPr marL="2743200" algn="l" defTabSz="914400" rtl="0" eaLnBrk="1" latinLnBrk="0" hangingPunct="1">
      <a:defRPr sz="1600" kern="1200">
        <a:solidFill>
          <a:srgbClr val="000000"/>
        </a:solidFill>
        <a:latin typeface="Arial" pitchFamily="34" charset="0"/>
        <a:ea typeface="+mn-ea"/>
        <a:cs typeface="+mn-cs"/>
      </a:defRPr>
    </a:lvl7pPr>
    <a:lvl8pPr marL="3200400" algn="l" defTabSz="914400" rtl="0" eaLnBrk="1" latinLnBrk="0" hangingPunct="1">
      <a:defRPr sz="1600" kern="1200">
        <a:solidFill>
          <a:srgbClr val="000000"/>
        </a:solidFill>
        <a:latin typeface="Arial" pitchFamily="34" charset="0"/>
        <a:ea typeface="+mn-ea"/>
        <a:cs typeface="+mn-cs"/>
      </a:defRPr>
    </a:lvl8pPr>
    <a:lvl9pPr marL="3657600" algn="l" defTabSz="914400" rtl="0" eaLnBrk="1" latinLnBrk="0" hangingPunct="1">
      <a:defRPr sz="1600" kern="1200">
        <a:solidFill>
          <a:srgbClr val="000000"/>
        </a:solidFill>
        <a:latin typeface="Arial" pitchFamily="34" charset="0"/>
        <a:ea typeface="+mn-ea"/>
        <a:cs typeface="+mn-cs"/>
      </a:defRPr>
    </a:lvl9pPr>
  </p:defaultTextStyle>
  <p:extLst>
    <p:ext uri="{521415D9-36F7-43E2-AB2F-B90AF26B5E84}">
      <p14:sectionLst xmlns:p14="http://schemas.microsoft.com/office/powerpoint/2010/main">
        <p14:section name="Default Section" id="{E874B4D6-0409-42EE-902F-B17FB0DA1B47}">
          <p14:sldIdLst/>
        </p14:section>
        <p14:section name="Untitled Section" id="{F974E1BE-6FEB-4A16-ABD0-A43958E709E6}">
          <p14:sldIdLst>
            <p14:sldId id="665"/>
            <p14:sldId id="624"/>
            <p14:sldId id="717"/>
            <p14:sldId id="675"/>
            <p14:sldId id="704"/>
            <p14:sldId id="719"/>
            <p14:sldId id="705"/>
            <p14:sldId id="732"/>
            <p14:sldId id="713"/>
            <p14:sldId id="696"/>
            <p14:sldId id="714"/>
            <p14:sldId id="678"/>
            <p14:sldId id="701"/>
            <p14:sldId id="702"/>
            <p14:sldId id="728"/>
            <p14:sldId id="699"/>
            <p14:sldId id="703"/>
            <p14:sldId id="722"/>
            <p14:sldId id="729"/>
            <p14:sldId id="730"/>
            <p14:sldId id="731"/>
            <p14:sldId id="700"/>
            <p14:sldId id="716"/>
            <p14:sldId id="723"/>
            <p14:sldId id="679"/>
            <p14:sldId id="698"/>
            <p14:sldId id="718"/>
            <p14:sldId id="329"/>
            <p14:sldId id="330"/>
            <p14:sldId id="331"/>
            <p14:sldId id="316"/>
            <p14:sldId id="684"/>
            <p14:sldId id="327"/>
            <p14:sldId id="707"/>
          </p14:sldIdLst>
        </p14:section>
      </p14:sectionLst>
    </p:ext>
    <p:ext uri="{EFAFB233-063F-42B5-8137-9DF3F51BA10A}">
      <p15:sldGuideLst xmlns:p15="http://schemas.microsoft.com/office/powerpoint/2012/main">
        <p15:guide id="1" orient="horz" pos="1168">
          <p15:clr>
            <a:srgbClr val="A4A3A4"/>
          </p15:clr>
        </p15:guide>
        <p15:guide id="2" orient="horz" pos="3951">
          <p15:clr>
            <a:srgbClr val="A4A3A4"/>
          </p15:clr>
        </p15:guide>
        <p15:guide id="3" pos="5573" userDrawn="1">
          <p15:clr>
            <a:srgbClr val="A4A3A4"/>
          </p15:clr>
        </p15:guide>
        <p15:guide id="4" pos="357" userDrawn="1">
          <p15:clr>
            <a:srgbClr val="A4A3A4"/>
          </p15:clr>
        </p15:guide>
      </p15:sldGuideLst>
    </p:ext>
    <p:ext uri="{2D200454-40CA-4A62-9FC3-DE9A4176ACB9}">
      <p15:notesGuideLst xmlns:p15="http://schemas.microsoft.com/office/powerpoint/2012/main">
        <p15:guide id="1" orient="horz" pos="6214" userDrawn="1">
          <p15:clr>
            <a:srgbClr val="A4A3A4"/>
          </p15:clr>
        </p15:guide>
        <p15:guide id="2" orient="horz" pos="3110" userDrawn="1">
          <p15:clr>
            <a:srgbClr val="A4A3A4"/>
          </p15:clr>
        </p15:guide>
        <p15:guide id="3" pos="359" userDrawn="1">
          <p15:clr>
            <a:srgbClr val="A4A3A4"/>
          </p15:clr>
        </p15:guide>
        <p15:guide id="4" pos="3879"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81E2"/>
    <a:srgbClr val="53504F"/>
    <a:srgbClr val="F2F2F2"/>
    <a:srgbClr val="BFBFBF"/>
    <a:srgbClr val="884513"/>
    <a:srgbClr val="769535"/>
    <a:srgbClr val="616365"/>
    <a:srgbClr val="FFB612"/>
    <a:srgbClr val="CCDF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89" autoAdjust="0"/>
    <p:restoredTop sz="85965" autoAdjust="0"/>
  </p:normalViewPr>
  <p:slideViewPr>
    <p:cSldViewPr snapToObjects="1" showGuides="1">
      <p:cViewPr varScale="1">
        <p:scale>
          <a:sx n="70" d="100"/>
          <a:sy n="70" d="100"/>
        </p:scale>
        <p:origin x="1666" y="58"/>
      </p:cViewPr>
      <p:guideLst>
        <p:guide orient="horz" pos="1168"/>
        <p:guide orient="horz" pos="3951"/>
        <p:guide pos="5573"/>
        <p:guide pos="357"/>
      </p:guideLst>
    </p:cSldViewPr>
  </p:slideViewPr>
  <p:outlineViewPr>
    <p:cViewPr>
      <p:scale>
        <a:sx n="33" d="100"/>
        <a:sy n="33" d="100"/>
      </p:scale>
      <p:origin x="0" y="-43572"/>
    </p:cViewPr>
  </p:outlineViewPr>
  <p:notesTextViewPr>
    <p:cViewPr>
      <p:scale>
        <a:sx n="100" d="100"/>
        <a:sy n="100" d="100"/>
      </p:scale>
      <p:origin x="0" y="0"/>
    </p:cViewPr>
  </p:notesTextViewPr>
  <p:sorterViewPr>
    <p:cViewPr>
      <p:scale>
        <a:sx n="50" d="100"/>
        <a:sy n="50" d="100"/>
      </p:scale>
      <p:origin x="0" y="0"/>
    </p:cViewPr>
  </p:sorterViewPr>
  <p:notesViewPr>
    <p:cSldViewPr snapToObjects="1" showGuides="1">
      <p:cViewPr>
        <p:scale>
          <a:sx n="150" d="100"/>
          <a:sy n="150" d="100"/>
        </p:scale>
        <p:origin x="1378" y="-2376"/>
      </p:cViewPr>
      <p:guideLst>
        <p:guide orient="horz" pos="6214"/>
        <p:guide orient="horz" pos="3110"/>
        <p:guide pos="359"/>
        <p:guide pos="387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8/10/relationships/authors" Target="authors.xml"/><Relationship Id="rId20" Type="http://schemas.openxmlformats.org/officeDocument/2006/relationships/slide" Target="slides/slide16.xml"/><Relationship Id="rId41" Type="http://schemas.openxmlformats.org/officeDocument/2006/relationships/tags" Target="tags/tag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460317460317499E-2"/>
          <c:y val="2.6378896882494E-2"/>
          <c:w val="0.96666666666666701"/>
          <c:h val="0.77458033573141405"/>
        </c:manualLayout>
      </c:layout>
      <c:barChart>
        <c:barDir val="col"/>
        <c:grouping val="clustered"/>
        <c:varyColors val="0"/>
        <c:ser>
          <c:idx val="0"/>
          <c:order val="0"/>
          <c:tx>
            <c:strRef>
              <c:f>Sheet1!$A$2</c:f>
              <c:strCache>
                <c:ptCount val="1"/>
                <c:pt idx="0">
                  <c:v>Country A</c:v>
                </c:pt>
              </c:strCache>
            </c:strRef>
          </c:tx>
          <c:spPr>
            <a:solidFill>
              <a:schemeClr val="accent1"/>
            </a:solidFill>
            <a:ln w="20254">
              <a:noFill/>
            </a:ln>
          </c:spPr>
          <c:invertIfNegative val="0"/>
          <c:dLbls>
            <c:spPr>
              <a:noFill/>
              <a:ln w="20254">
                <a:noFill/>
              </a:ln>
            </c:spPr>
            <c:txPr>
              <a:bodyPr/>
              <a:lstStyle/>
              <a:p>
                <a:pPr>
                  <a:defRPr sz="1200" b="1" i="0" u="none" strike="noStrike" baseline="0">
                    <a:solidFill>
                      <a:srgbClr val="000000"/>
                    </a:solidFill>
                    <a:latin typeface="+mj-lt"/>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Quarter 1</c:v>
                </c:pt>
                <c:pt idx="1">
                  <c:v>Quarter 2</c:v>
                </c:pt>
                <c:pt idx="2">
                  <c:v>Quarter 3</c:v>
                </c:pt>
              </c:strCache>
            </c:strRef>
          </c:cat>
          <c:val>
            <c:numRef>
              <c:f>Sheet1!$B$2:$D$2</c:f>
              <c:numCache>
                <c:formatCode>General</c:formatCode>
                <c:ptCount val="3"/>
                <c:pt idx="0">
                  <c:v>20</c:v>
                </c:pt>
                <c:pt idx="1">
                  <c:v>27</c:v>
                </c:pt>
                <c:pt idx="2">
                  <c:v>90</c:v>
                </c:pt>
              </c:numCache>
            </c:numRef>
          </c:val>
          <c:extLst>
            <c:ext xmlns:c16="http://schemas.microsoft.com/office/drawing/2014/chart" uri="{C3380CC4-5D6E-409C-BE32-E72D297353CC}">
              <c16:uniqueId val="{00000000-85EF-4704-BA8D-48761FE223B1}"/>
            </c:ext>
          </c:extLst>
        </c:ser>
        <c:ser>
          <c:idx val="1"/>
          <c:order val="1"/>
          <c:tx>
            <c:strRef>
              <c:f>Sheet1!$A$3</c:f>
              <c:strCache>
                <c:ptCount val="1"/>
                <c:pt idx="0">
                  <c:v>Country B</c:v>
                </c:pt>
              </c:strCache>
            </c:strRef>
          </c:tx>
          <c:spPr>
            <a:solidFill>
              <a:schemeClr val="bg2"/>
            </a:solidFill>
            <a:ln w="20254">
              <a:noFill/>
            </a:ln>
          </c:spPr>
          <c:invertIfNegative val="0"/>
          <c:dLbls>
            <c:spPr>
              <a:noFill/>
              <a:ln w="20254">
                <a:noFill/>
              </a:ln>
            </c:spPr>
            <c:txPr>
              <a:bodyPr/>
              <a:lstStyle/>
              <a:p>
                <a:pPr>
                  <a:defRPr sz="1200" b="1" i="0" u="none" strike="noStrike" baseline="0">
                    <a:solidFill>
                      <a:srgbClr val="000000"/>
                    </a:solidFill>
                    <a:latin typeface="+mj-lt"/>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Quarter 1</c:v>
                </c:pt>
                <c:pt idx="1">
                  <c:v>Quarter 2</c:v>
                </c:pt>
                <c:pt idx="2">
                  <c:v>Quarter 3</c:v>
                </c:pt>
              </c:strCache>
            </c:strRef>
          </c:cat>
          <c:val>
            <c:numRef>
              <c:f>Sheet1!$B$3:$D$3</c:f>
              <c:numCache>
                <c:formatCode>General</c:formatCode>
                <c:ptCount val="3"/>
                <c:pt idx="0">
                  <c:v>30</c:v>
                </c:pt>
                <c:pt idx="1">
                  <c:v>38</c:v>
                </c:pt>
                <c:pt idx="2">
                  <c:v>34</c:v>
                </c:pt>
              </c:numCache>
            </c:numRef>
          </c:val>
          <c:extLst>
            <c:ext xmlns:c16="http://schemas.microsoft.com/office/drawing/2014/chart" uri="{C3380CC4-5D6E-409C-BE32-E72D297353CC}">
              <c16:uniqueId val="{00000001-85EF-4704-BA8D-48761FE223B1}"/>
            </c:ext>
          </c:extLst>
        </c:ser>
        <c:ser>
          <c:idx val="2"/>
          <c:order val="2"/>
          <c:tx>
            <c:strRef>
              <c:f>Sheet1!$A$4</c:f>
              <c:strCache>
                <c:ptCount val="1"/>
                <c:pt idx="0">
                  <c:v>Country C</c:v>
                </c:pt>
              </c:strCache>
            </c:strRef>
          </c:tx>
          <c:spPr>
            <a:solidFill>
              <a:schemeClr val="bg1"/>
            </a:solidFill>
            <a:ln w="20254">
              <a:noFill/>
            </a:ln>
          </c:spPr>
          <c:invertIfNegative val="0"/>
          <c:dLbls>
            <c:spPr>
              <a:noFill/>
              <a:ln w="20254">
                <a:noFill/>
              </a:ln>
            </c:spPr>
            <c:txPr>
              <a:bodyPr/>
              <a:lstStyle/>
              <a:p>
                <a:pPr>
                  <a:defRPr sz="1200" b="1" i="0" u="none" strike="noStrike" baseline="0">
                    <a:solidFill>
                      <a:srgbClr val="000000"/>
                    </a:solidFill>
                    <a:latin typeface="+mj-lt"/>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Quarter 1</c:v>
                </c:pt>
                <c:pt idx="1">
                  <c:v>Quarter 2</c:v>
                </c:pt>
                <c:pt idx="2">
                  <c:v>Quarter 3</c:v>
                </c:pt>
              </c:strCache>
            </c:strRef>
          </c:cat>
          <c:val>
            <c:numRef>
              <c:f>Sheet1!$B$4:$D$4</c:f>
              <c:numCache>
                <c:formatCode>General</c:formatCode>
                <c:ptCount val="3"/>
                <c:pt idx="0">
                  <c:v>45</c:v>
                </c:pt>
                <c:pt idx="1">
                  <c:v>46</c:v>
                </c:pt>
                <c:pt idx="2">
                  <c:v>45</c:v>
                </c:pt>
              </c:numCache>
            </c:numRef>
          </c:val>
          <c:extLst>
            <c:ext xmlns:c16="http://schemas.microsoft.com/office/drawing/2014/chart" uri="{C3380CC4-5D6E-409C-BE32-E72D297353CC}">
              <c16:uniqueId val="{00000002-85EF-4704-BA8D-48761FE223B1}"/>
            </c:ext>
          </c:extLst>
        </c:ser>
        <c:dLbls>
          <c:showLegendKey val="0"/>
          <c:showVal val="1"/>
          <c:showCatName val="0"/>
          <c:showSerName val="0"/>
          <c:showPercent val="0"/>
          <c:showBubbleSize val="0"/>
        </c:dLbls>
        <c:gapWidth val="150"/>
        <c:overlap val="-20"/>
        <c:axId val="2126667336"/>
        <c:axId val="-2081144536"/>
      </c:barChart>
      <c:catAx>
        <c:axId val="2126667336"/>
        <c:scaling>
          <c:orientation val="minMax"/>
        </c:scaling>
        <c:delete val="0"/>
        <c:axPos val="b"/>
        <c:numFmt formatCode="General" sourceLinked="1"/>
        <c:majorTickMark val="none"/>
        <c:minorTickMark val="none"/>
        <c:tickLblPos val="nextTo"/>
        <c:spPr>
          <a:ln w="20254">
            <a:solidFill>
              <a:srgbClr val="000000"/>
            </a:solidFill>
            <a:prstDash val="solid"/>
          </a:ln>
        </c:spPr>
        <c:txPr>
          <a:bodyPr rot="0" vert="horz"/>
          <a:lstStyle/>
          <a:p>
            <a:pPr>
              <a:defRPr sz="1400" b="1" i="0" u="none" strike="noStrike" baseline="0">
                <a:solidFill>
                  <a:srgbClr val="000000"/>
                </a:solidFill>
                <a:latin typeface="+mj-lt"/>
                <a:ea typeface="Arial"/>
                <a:cs typeface="Arial"/>
              </a:defRPr>
            </a:pPr>
            <a:endParaRPr lang="en-US"/>
          </a:p>
        </c:txPr>
        <c:crossAx val="-2081144536"/>
        <c:crosses val="autoZero"/>
        <c:auto val="1"/>
        <c:lblAlgn val="ctr"/>
        <c:lblOffset val="100"/>
        <c:tickLblSkip val="1"/>
        <c:tickMarkSkip val="1"/>
        <c:noMultiLvlLbl val="0"/>
      </c:catAx>
      <c:valAx>
        <c:axId val="-2081144536"/>
        <c:scaling>
          <c:orientation val="minMax"/>
        </c:scaling>
        <c:delete val="1"/>
        <c:axPos val="l"/>
        <c:numFmt formatCode="General" sourceLinked="1"/>
        <c:majorTickMark val="out"/>
        <c:minorTickMark val="none"/>
        <c:tickLblPos val="none"/>
        <c:crossAx val="2126667336"/>
        <c:crosses val="autoZero"/>
        <c:crossBetween val="between"/>
      </c:valAx>
      <c:spPr>
        <a:noFill/>
        <a:ln w="20254">
          <a:noFill/>
        </a:ln>
      </c:spPr>
    </c:plotArea>
    <c:legend>
      <c:legendPos val="b"/>
      <c:layout>
        <c:manualLayout>
          <c:xMode val="edge"/>
          <c:yMode val="edge"/>
          <c:x val="3.1746031746031698E-3"/>
          <c:y val="0.91366906474820098"/>
          <c:w val="0.61022035687833898"/>
          <c:h val="8.0807140459175295E-2"/>
        </c:manualLayout>
      </c:layout>
      <c:overlay val="0"/>
      <c:spPr>
        <a:noFill/>
        <a:ln w="20254">
          <a:noFill/>
        </a:ln>
      </c:spPr>
      <c:txPr>
        <a:bodyPr/>
        <a:lstStyle/>
        <a:p>
          <a:pPr>
            <a:defRPr sz="1200" b="0" i="0" u="none" strike="noStrike" baseline="0">
              <a:solidFill>
                <a:srgbClr val="000000"/>
              </a:solidFill>
              <a:latin typeface="+mn-lt"/>
              <a:ea typeface="Arial"/>
              <a:cs typeface="Arial"/>
            </a:defRPr>
          </a:pPr>
          <a:endParaRPr lang="en-US"/>
        </a:p>
      </c:txPr>
    </c:legend>
    <c:plotVisOnly val="1"/>
    <c:dispBlanksAs val="gap"/>
    <c:showDLblsOverMax val="0"/>
  </c:chart>
  <c:spPr>
    <a:noFill/>
    <a:ln>
      <a:noFill/>
    </a:ln>
  </c:spPr>
  <c:txPr>
    <a:bodyPr/>
    <a:lstStyle/>
    <a:p>
      <a:pPr>
        <a:defRPr sz="1435" b="1" i="0" u="none" strike="noStrike" baseline="0">
          <a:solidFill>
            <a:schemeClr val="tx1"/>
          </a:solidFill>
          <a:latin typeface="Arial"/>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tags" Target="../tags/tag5.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3" name="Rectangle 51"/>
          <p:cNvSpPr>
            <a:spLocks noChangeArrowheads="1"/>
          </p:cNvSpPr>
          <p:nvPr/>
        </p:nvSpPr>
        <p:spPr bwMode="auto">
          <a:xfrm>
            <a:off x="3367882" y="9400592"/>
            <a:ext cx="2917991" cy="2997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4853" tIns="47428" rIns="94853" bIns="47428" anchor="ctr"/>
          <a:lstStyle/>
          <a:p>
            <a:pPr algn="r" defTabSz="948498"/>
            <a:fld id="{65101C75-D2F7-4569-9611-64A730EC157A}" type="slidenum">
              <a:rPr lang="de-DE" sz="1100" b="1">
                <a:solidFill>
                  <a:srgbClr val="53504F"/>
                </a:solidFill>
                <a:latin typeface="Roboto"/>
                <a:ea typeface="Roboto"/>
                <a:cs typeface="Roboto"/>
              </a:rPr>
              <a:pPr algn="r" defTabSz="948498"/>
              <a:t>‹#›</a:t>
            </a:fld>
            <a:endParaRPr lang="de-DE" sz="1100" b="1" dirty="0">
              <a:solidFill>
                <a:srgbClr val="53504F"/>
              </a:solidFill>
              <a:latin typeface="Roboto"/>
              <a:ea typeface="Roboto"/>
              <a:cs typeface="Roboto"/>
            </a:endParaRPr>
          </a:p>
        </p:txBody>
      </p:sp>
      <p:pic>
        <p:nvPicPr>
          <p:cNvPr id="25" name="Picture 5" descr="\\vmware-host\Shared Folders\Desktop\icmpd-logo-groß.jpg"/>
          <p:cNvPicPr>
            <a:picLocks noChangeAspect="1" noChangeArrowheads="1"/>
          </p:cNvPicPr>
          <p:nvPr>
            <p:custDataLst>
              <p:tags r:id="rId2"/>
            </p:custDataLst>
          </p:nvPr>
        </p:nvPicPr>
        <p:blipFill>
          <a:blip r:embed="rId3" cstate="print">
            <a:extLst>
              <a:ext uri="{28A0092B-C50C-407E-A947-70E740481C1C}">
                <a14:useLocalDpi xmlns:a14="http://schemas.microsoft.com/office/drawing/2010/main" val="0"/>
              </a:ext>
            </a:extLst>
          </a:blip>
          <a:srcRect/>
          <a:stretch>
            <a:fillRect/>
          </a:stretch>
        </p:blipFill>
        <p:spPr bwMode="auto">
          <a:xfrm>
            <a:off x="444375" y="376375"/>
            <a:ext cx="1275412" cy="43990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80848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4"/>
          <p:cNvSpPr>
            <a:spLocks noGrp="1" noRot="1" noChangeAspect="1" noChangeArrowheads="1" noTextEdit="1"/>
          </p:cNvSpPr>
          <p:nvPr>
            <p:ph type="sldImg" idx="2"/>
          </p:nvPr>
        </p:nvSpPr>
        <p:spPr bwMode="auto">
          <a:xfrm>
            <a:off x="573088" y="547688"/>
            <a:ext cx="5589587" cy="4194175"/>
          </a:xfrm>
          <a:prstGeom prst="rect">
            <a:avLst/>
          </a:prstGeom>
          <a:noFill/>
          <a:ln w="9525">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6149" name="Rectangle 5"/>
          <p:cNvSpPr>
            <a:spLocks noGrp="1" noChangeArrowheads="1"/>
          </p:cNvSpPr>
          <p:nvPr>
            <p:ph type="body" sz="quarter" idx="3"/>
          </p:nvPr>
        </p:nvSpPr>
        <p:spPr bwMode="auto">
          <a:xfrm>
            <a:off x="711015" y="4945779"/>
            <a:ext cx="5398678" cy="44409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4853" tIns="47428" rIns="94853" bIns="47428" numCol="1" anchor="t" anchorCtr="0" compatLnSpc="1">
            <a:prstTxWarp prst="textNoShape">
              <a:avLst/>
            </a:prstTxWarp>
          </a:bodyPr>
          <a:lstStyle/>
          <a:p>
            <a:pPr lvl="0"/>
            <a:r>
              <a:rPr lang="de-DE" noProof="0"/>
              <a:t>Click to edit Master text styles</a:t>
            </a:r>
          </a:p>
          <a:p>
            <a:pPr lvl="1"/>
            <a:r>
              <a:rPr lang="de-DE" noProof="0"/>
              <a:t>Second level</a:t>
            </a:r>
          </a:p>
          <a:p>
            <a:pPr lvl="2"/>
            <a:r>
              <a:rPr lang="de-DE" noProof="0"/>
              <a:t>Third level</a:t>
            </a:r>
          </a:p>
        </p:txBody>
      </p:sp>
      <p:sp>
        <p:nvSpPr>
          <p:cNvPr id="75781" name="Rectangle 30"/>
          <p:cNvSpPr>
            <a:spLocks noChangeArrowheads="1"/>
          </p:cNvSpPr>
          <p:nvPr/>
        </p:nvSpPr>
        <p:spPr bwMode="auto">
          <a:xfrm>
            <a:off x="3333277" y="9512932"/>
            <a:ext cx="2917991" cy="2997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4853" tIns="47428" rIns="94853" bIns="47428" anchor="ctr"/>
          <a:lstStyle/>
          <a:p>
            <a:pPr algn="r" defTabSz="948498"/>
            <a:fld id="{8C85922F-EF72-4A5B-A77B-6E22A124C47F}" type="slidenum">
              <a:rPr lang="de-DE" sz="1100" b="1">
                <a:solidFill>
                  <a:schemeClr val="tx1"/>
                </a:solidFill>
              </a:rPr>
              <a:pPr algn="r" defTabSz="948498"/>
              <a:t>‹#›</a:t>
            </a:fld>
            <a:endParaRPr lang="de-DE" sz="1100" b="1">
              <a:solidFill>
                <a:schemeClr val="tx1"/>
              </a:solidFill>
            </a:endParaRPr>
          </a:p>
        </p:txBody>
      </p:sp>
    </p:spTree>
    <p:extLst>
      <p:ext uri="{BB962C8B-B14F-4D97-AF65-F5344CB8AC3E}">
        <p14:creationId xmlns:p14="http://schemas.microsoft.com/office/powerpoint/2010/main" val="2235844699"/>
      </p:ext>
    </p:extLst>
  </p:cSld>
  <p:clrMap bg1="lt1" tx1="dk1" bg2="lt2" tx2="dk2" accent1="accent1" accent2="accent2" accent3="accent3" accent4="accent4" accent5="accent5" accent6="accent6" hlink="hlink" folHlink="folHlink"/>
  <p:hf/>
  <p:notesStyle>
    <a:lvl1pPr marL="180975" indent="-180975" algn="l" rtl="0" eaLnBrk="0" fontAlgn="base" hangingPunct="0">
      <a:spcBef>
        <a:spcPct val="30000"/>
      </a:spcBef>
      <a:spcAft>
        <a:spcPct val="0"/>
      </a:spcAft>
      <a:buBlip>
        <a:blip r:embed="rId2"/>
      </a:buBlip>
      <a:defRPr sz="1200" kern="1200">
        <a:solidFill>
          <a:schemeClr val="tx1"/>
        </a:solidFill>
        <a:latin typeface="Arial" charset="0"/>
        <a:ea typeface="+mn-ea"/>
        <a:cs typeface="+mn-cs"/>
      </a:defRPr>
    </a:lvl1pPr>
    <a:lvl2pPr marL="627063" indent="-169863" algn="l" rtl="0" eaLnBrk="0" fontAlgn="base" hangingPunct="0">
      <a:spcBef>
        <a:spcPct val="30000"/>
      </a:spcBef>
      <a:spcAft>
        <a:spcPct val="0"/>
      </a:spcAft>
      <a:buBlip>
        <a:blip r:embed="rId2"/>
      </a:buBlip>
      <a:defRPr sz="1200" kern="1200">
        <a:solidFill>
          <a:schemeClr val="tx1"/>
        </a:solidFill>
        <a:latin typeface="Arial" charset="0"/>
        <a:ea typeface="+mn-ea"/>
        <a:cs typeface="+mn-cs"/>
      </a:defRPr>
    </a:lvl2pPr>
    <a:lvl3pPr marL="1066800" indent="-152400" algn="l" rtl="0" eaLnBrk="0" fontAlgn="base" hangingPunct="0">
      <a:spcBef>
        <a:spcPct val="30000"/>
      </a:spcBef>
      <a:spcAft>
        <a:spcPct val="0"/>
      </a:spcAft>
      <a:buBlip>
        <a:blip r:embed="rId2"/>
      </a:buBlip>
      <a:defRPr sz="1200" kern="1200">
        <a:solidFill>
          <a:schemeClr val="tx1"/>
        </a:solidFill>
        <a:latin typeface="Arial" charset="0"/>
        <a:ea typeface="+mn-ea"/>
        <a:cs typeface="+mn-cs"/>
      </a:defRPr>
    </a:lvl3pPr>
    <a:lvl4pPr marL="1600200" indent="-228600" algn="l" rtl="0" eaLnBrk="0" fontAlgn="base" hangingPunct="0">
      <a:spcBef>
        <a:spcPct val="30000"/>
      </a:spcBef>
      <a:spcAft>
        <a:spcPct val="0"/>
      </a:spcAft>
      <a:buBlip>
        <a:blip r:embed="rId2"/>
      </a:buBlip>
      <a:defRPr sz="1200" kern="1200">
        <a:solidFill>
          <a:schemeClr val="tx1"/>
        </a:solidFill>
        <a:latin typeface="Arial" charset="0"/>
        <a:ea typeface="+mn-ea"/>
        <a:cs typeface="+mn-cs"/>
      </a:defRPr>
    </a:lvl4pPr>
    <a:lvl5pPr marL="2057400" indent="-228600" algn="l" rtl="0" eaLnBrk="0" fontAlgn="base" hangingPunct="0">
      <a:spcBef>
        <a:spcPct val="30000"/>
      </a:spcBef>
      <a:spcAft>
        <a:spcPct val="0"/>
      </a:spcAft>
      <a:buBlip>
        <a:blip r:embed="rId2"/>
      </a:buBlip>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p:cNvSpPr>
            <a:spLocks noGrp="1"/>
          </p:cNvSpPr>
          <p:nvPr>
            <p:ph type="body" idx="1"/>
          </p:nvPr>
        </p:nvSpPr>
        <p:spPr/>
        <p:txBody>
          <a:bodyPr/>
          <a:lstStyle/>
          <a:p>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103048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1885551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0975" marR="0" lvl="0" indent="-180975" algn="l" defTabSz="914400" rtl="0" eaLnBrk="0" fontAlgn="base" latinLnBrk="0" hangingPunct="0">
              <a:lnSpc>
                <a:spcPct val="100000"/>
              </a:lnSpc>
              <a:spcBef>
                <a:spcPct val="30000"/>
              </a:spcBef>
              <a:spcAft>
                <a:spcPct val="0"/>
              </a:spcAft>
              <a:buClrTx/>
              <a:buSzTx/>
              <a:buFontTx/>
              <a:buBlip>
                <a:blip r:embed="rId3"/>
              </a:buBlip>
              <a:tabLst/>
              <a:defRPr/>
            </a:pPr>
            <a:r>
              <a:rPr lang="en-GB" sz="1800">
                <a:solidFill>
                  <a:srgbClr val="3E3B3B"/>
                </a:solidFill>
                <a:effectLst/>
                <a:latin typeface="Calibri" panose="020F0502020204030204" pitchFamily="34" charset="0"/>
                <a:ea typeface="Calibri" panose="020F0502020204030204" pitchFamily="34" charset="0"/>
                <a:cs typeface="Calibri" panose="020F0502020204030204" pitchFamily="34" charset="0"/>
              </a:rPr>
              <a:t>ICMPD/2023/2/BOMCA/CP4/CAS</a:t>
            </a:r>
            <a:endParaRPr lang="en-GB" sz="1800">
              <a:solidFill>
                <a:srgbClr val="3E3B3B"/>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a:p>
            <a:endParaRPr lang="en-GB" dirty="0"/>
          </a:p>
        </p:txBody>
      </p:sp>
    </p:spTree>
    <p:extLst>
      <p:ext uri="{BB962C8B-B14F-4D97-AF65-F5344CB8AC3E}">
        <p14:creationId xmlns:p14="http://schemas.microsoft.com/office/powerpoint/2010/main" val="4167275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2026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B557F9D6-0DC1-70E8-D528-E7FB8996E93B}"/>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989591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922547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5416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883967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693529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767150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dirty="0"/>
          </a:p>
        </p:txBody>
      </p:sp>
    </p:spTree>
    <p:extLst>
      <p:ext uri="{BB962C8B-B14F-4D97-AF65-F5344CB8AC3E}">
        <p14:creationId xmlns:p14="http://schemas.microsoft.com/office/powerpoint/2010/main" val="31627467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7.gif"/><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4.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_Cover">
    <p:spTree>
      <p:nvGrpSpPr>
        <p:cNvPr id="1" name=""/>
        <p:cNvGrpSpPr/>
        <p:nvPr/>
      </p:nvGrpSpPr>
      <p:grpSpPr>
        <a:xfrm>
          <a:off x="0" y="0"/>
          <a:ext cx="0" cy="0"/>
          <a:chOff x="0" y="0"/>
          <a:chExt cx="0" cy="0"/>
        </a:xfrm>
      </p:grpSpPr>
      <p:graphicFrame>
        <p:nvGraphicFramePr>
          <p:cNvPr id="4" name="Object 9" hidden="1"/>
          <p:cNvGraphicFramePr>
            <a:graphicFrameLocks noChangeAspect="1"/>
          </p:cNvGraphicFramePr>
          <p:nvPr userDrawn="1">
            <p:custDataLst>
              <p:tags r:id="rId1"/>
            </p:custDataLst>
            <p:extLst>
              <p:ext uri="{D42A27DB-BD31-4B8C-83A1-F6EECF244321}">
                <p14:modId xmlns:p14="http://schemas.microsoft.com/office/powerpoint/2010/main" val="1376623671"/>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360" imgH="360" progId="">
                  <p:embed/>
                </p:oleObj>
              </mc:Choice>
              <mc:Fallback>
                <p:oleObj name="think-cell Slide" r:id="rId3" imgW="360" imgH="360" progId="">
                  <p:embed/>
                  <p:pic>
                    <p:nvPicPr>
                      <p:cNvPr id="0" name="Picture 17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4098" name="Rectangle 2"/>
          <p:cNvSpPr>
            <a:spLocks noGrp="1" noChangeArrowheads="1"/>
          </p:cNvSpPr>
          <p:nvPr>
            <p:ph type="ctrTitle" hasCustomPrompt="1"/>
          </p:nvPr>
        </p:nvSpPr>
        <p:spPr>
          <a:xfrm>
            <a:off x="1151620" y="4031205"/>
            <a:ext cx="7327280" cy="1119188"/>
          </a:xfrm>
          <a:prstGeom prst="rect">
            <a:avLst/>
          </a:prstGeom>
        </p:spPr>
        <p:txBody>
          <a:bodyPr anchor="b"/>
          <a:lstStyle>
            <a:lvl1pPr>
              <a:lnSpc>
                <a:spcPct val="100000"/>
              </a:lnSpc>
              <a:defRPr sz="2700" b="1" i="0" spc="60">
                <a:solidFill>
                  <a:srgbClr val="53504F"/>
                </a:solidFill>
                <a:latin typeface="+mj-lt"/>
                <a:ea typeface="Roboto" charset="0"/>
                <a:cs typeface="Roboto" charset="0"/>
              </a:defRPr>
            </a:lvl1pPr>
          </a:lstStyle>
          <a:p>
            <a:pPr lvl="0"/>
            <a:r>
              <a:rPr lang="de-DE" noProof="0" dirty="0"/>
              <a:t>Titelmasterformat durch Klicken bearbeiten</a:t>
            </a:r>
          </a:p>
        </p:txBody>
      </p:sp>
      <p:sp>
        <p:nvSpPr>
          <p:cNvPr id="4099" name="Rectangle 3"/>
          <p:cNvSpPr>
            <a:spLocks noGrp="1" noChangeArrowheads="1"/>
          </p:cNvSpPr>
          <p:nvPr>
            <p:ph type="subTitle" idx="1"/>
          </p:nvPr>
        </p:nvSpPr>
        <p:spPr>
          <a:xfrm>
            <a:off x="1151620" y="5299036"/>
            <a:ext cx="7327280" cy="830264"/>
          </a:xfrm>
          <a:prstGeom prst="rect">
            <a:avLst/>
          </a:prstGeom>
        </p:spPr>
        <p:txBody>
          <a:bodyPr/>
          <a:lstStyle>
            <a:lvl1pPr marL="0" indent="0">
              <a:buFontTx/>
              <a:buNone/>
              <a:defRPr sz="1600" b="0" i="0" spc="60">
                <a:solidFill>
                  <a:srgbClr val="53504F"/>
                </a:solidFill>
                <a:latin typeface="+mn-lt"/>
                <a:ea typeface="Roboto" charset="0"/>
                <a:cs typeface="Roboto" charset="0"/>
              </a:defRPr>
            </a:lvl1pPr>
          </a:lstStyle>
          <a:p>
            <a:pPr lvl="0"/>
            <a:r>
              <a:rPr lang="en-US" noProof="0"/>
              <a:t>Click to edit Master subtitle style</a:t>
            </a:r>
            <a:endParaRPr lang="de-DE" noProof="0" dirty="0"/>
          </a:p>
        </p:txBody>
      </p:sp>
      <p:pic>
        <p:nvPicPr>
          <p:cNvPr id="12" name="Picture 11" descr="ICMPD_logo_Transparent.gif"/>
          <p:cNvPicPr/>
          <p:nvPr userDrawn="1"/>
        </p:nvPicPr>
        <p:blipFill>
          <a:blip r:embed="rId5" cstate="print"/>
          <a:stretch>
            <a:fillRect/>
          </a:stretch>
        </p:blipFill>
        <p:spPr>
          <a:xfrm>
            <a:off x="431540" y="730998"/>
            <a:ext cx="2926371" cy="1001995"/>
          </a:xfrm>
          <a:prstGeom prst="rect">
            <a:avLst/>
          </a:prstGeom>
        </p:spPr>
      </p:pic>
      <p:sp>
        <p:nvSpPr>
          <p:cNvPr id="8" name="Rectangle 1"/>
          <p:cNvSpPr/>
          <p:nvPr userDrawn="1"/>
        </p:nvSpPr>
        <p:spPr bwMode="auto">
          <a:xfrm>
            <a:off x="0" y="6608763"/>
            <a:ext cx="9144000" cy="285622"/>
          </a:xfrm>
          <a:prstGeom prst="rect">
            <a:avLst/>
          </a:prstGeom>
          <a:solidFill>
            <a:srgbClr val="FFB612"/>
          </a:solidFill>
          <a:ln w="9525" cap="flat" cmpd="sng" algn="ctr">
            <a:no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rgbClr val="000000"/>
              </a:solidFill>
              <a:effectLst/>
              <a:latin typeface="Arial" charset="0"/>
            </a:endParaRPr>
          </a:p>
        </p:txBody>
      </p:sp>
      <p:sp>
        <p:nvSpPr>
          <p:cNvPr id="7" name="Text Box 39"/>
          <p:cNvSpPr txBox="1">
            <a:spLocks noChangeArrowheads="1"/>
          </p:cNvSpPr>
          <p:nvPr userDrawn="1"/>
        </p:nvSpPr>
        <p:spPr bwMode="auto">
          <a:xfrm>
            <a:off x="624710" y="6669359"/>
            <a:ext cx="3947290" cy="28562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sz="1600">
                <a:solidFill>
                  <a:srgbClr val="000000"/>
                </a:solidFill>
                <a:latin typeface="Arial" pitchFamily="34" charset="0"/>
              </a:defRPr>
            </a:lvl1pPr>
            <a:lvl2pPr marL="742950" indent="-285750" eaLnBrk="0" hangingPunct="0">
              <a:defRPr sz="1600">
                <a:solidFill>
                  <a:srgbClr val="000000"/>
                </a:solidFill>
                <a:latin typeface="Arial" pitchFamily="34" charset="0"/>
              </a:defRPr>
            </a:lvl2pPr>
            <a:lvl3pPr marL="1143000" indent="-228600" eaLnBrk="0" hangingPunct="0">
              <a:defRPr sz="1600">
                <a:solidFill>
                  <a:srgbClr val="000000"/>
                </a:solidFill>
                <a:latin typeface="Arial" pitchFamily="34" charset="0"/>
              </a:defRPr>
            </a:lvl3pPr>
            <a:lvl4pPr marL="1600200" indent="-228600" eaLnBrk="0" hangingPunct="0">
              <a:defRPr sz="1600">
                <a:solidFill>
                  <a:srgbClr val="000000"/>
                </a:solidFill>
                <a:latin typeface="Arial" pitchFamily="34" charset="0"/>
              </a:defRPr>
            </a:lvl4pPr>
            <a:lvl5pPr marL="2057400" indent="-228600" eaLnBrk="0" hangingPunct="0">
              <a:defRPr sz="1600">
                <a:solidFill>
                  <a:srgbClr val="000000"/>
                </a:solidFill>
                <a:latin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800" b="0" i="0" dirty="0">
                <a:solidFill>
                  <a:schemeClr val="accent2"/>
                </a:solidFill>
                <a:latin typeface="+mn-lt"/>
                <a:cs typeface="Roboto"/>
              </a:rPr>
              <a:t>27 February 2024 | </a:t>
            </a:r>
            <a:r>
              <a:rPr lang="en-US" sz="800" b="0" i="0" dirty="0">
                <a:solidFill>
                  <a:schemeClr val="accent2"/>
                </a:solidFill>
                <a:latin typeface="+mn-lt"/>
                <a:cs typeface="Roboto"/>
              </a:rPr>
              <a:t>ICMPD/2024/2/</a:t>
            </a:r>
            <a:r>
              <a:rPr lang="en-US" sz="800" b="0" i="0" dirty="0" err="1">
                <a:solidFill>
                  <a:schemeClr val="accent2"/>
                </a:solidFill>
                <a:latin typeface="+mn-lt"/>
                <a:cs typeface="Roboto"/>
              </a:rPr>
              <a:t>STREAMinG</a:t>
            </a:r>
            <a:r>
              <a:rPr lang="en-US" sz="800" b="0" i="0" dirty="0">
                <a:solidFill>
                  <a:schemeClr val="accent2"/>
                </a:solidFill>
                <a:latin typeface="+mn-lt"/>
                <a:cs typeface="Roboto"/>
              </a:rPr>
              <a:t>/CP3/GEO</a:t>
            </a:r>
            <a:endParaRPr lang="en-GB" sz="800" b="0" i="0" dirty="0">
              <a:solidFill>
                <a:schemeClr val="accent2"/>
              </a:solidFill>
              <a:latin typeface="+mn-lt"/>
              <a:cs typeface="Roboto"/>
            </a:endParaRPr>
          </a:p>
          <a:p>
            <a:pPr eaLnBrk="1" hangingPunct="1"/>
            <a:endParaRPr lang="en-GB" sz="800" b="0" i="0" dirty="0">
              <a:solidFill>
                <a:schemeClr val="accent2"/>
              </a:solidFill>
              <a:latin typeface="+mn-lt"/>
              <a:cs typeface="Roboto"/>
            </a:endParaRPr>
          </a:p>
        </p:txBody>
      </p:sp>
    </p:spTree>
    <p:extLst>
      <p:ext uri="{BB962C8B-B14F-4D97-AF65-F5344CB8AC3E}">
        <p14:creationId xmlns:p14="http://schemas.microsoft.com/office/powerpoint/2010/main" val="3047056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lumns Char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dirty="0"/>
              <a:t>Columns chart showing values</a:t>
            </a:r>
            <a:endParaRPr lang="de-DE" dirty="0"/>
          </a:p>
        </p:txBody>
      </p:sp>
      <p:grpSp>
        <p:nvGrpSpPr>
          <p:cNvPr id="9" name="Group 2"/>
          <p:cNvGrpSpPr>
            <a:grpSpLocks/>
          </p:cNvGrpSpPr>
          <p:nvPr userDrawn="1"/>
        </p:nvGrpSpPr>
        <p:grpSpPr bwMode="auto">
          <a:xfrm>
            <a:off x="1944688" y="2239963"/>
            <a:ext cx="5229225" cy="3926455"/>
            <a:chOff x="1225" y="967"/>
            <a:chExt cx="3294" cy="2793"/>
          </a:xfrm>
        </p:grpSpPr>
        <p:sp>
          <p:nvSpPr>
            <p:cNvPr id="10" name="Line 3"/>
            <p:cNvSpPr>
              <a:spLocks noChangeShapeType="1"/>
            </p:cNvSpPr>
            <p:nvPr/>
          </p:nvSpPr>
          <p:spPr bwMode="auto">
            <a:xfrm>
              <a:off x="1260" y="970"/>
              <a:ext cx="3244" cy="0"/>
            </a:xfrm>
            <a:prstGeom prst="line">
              <a:avLst/>
            </a:prstGeom>
            <a:noFill/>
            <a:ln w="9525">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 name="Line 4"/>
            <p:cNvSpPr>
              <a:spLocks noChangeShapeType="1"/>
            </p:cNvSpPr>
            <p:nvPr/>
          </p:nvSpPr>
          <p:spPr bwMode="auto">
            <a:xfrm>
              <a:off x="1275" y="3542"/>
              <a:ext cx="3244" cy="0"/>
            </a:xfrm>
            <a:prstGeom prst="line">
              <a:avLst/>
            </a:prstGeom>
            <a:noFill/>
            <a:ln w="9525">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 name="Text Box 5"/>
            <p:cNvSpPr txBox="1">
              <a:spLocks noChangeArrowheads="1"/>
            </p:cNvSpPr>
            <p:nvPr/>
          </p:nvSpPr>
          <p:spPr bwMode="auto">
            <a:xfrm>
              <a:off x="1229" y="3585"/>
              <a:ext cx="856" cy="1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rgbClr val="000000"/>
                  </a:solidFill>
                  <a:latin typeface="Arial" pitchFamily="34" charset="0"/>
                </a:defRPr>
              </a:lvl1pPr>
              <a:lvl2pPr marL="742950" indent="-285750" eaLnBrk="0" hangingPunct="0">
                <a:defRPr sz="1600">
                  <a:solidFill>
                    <a:srgbClr val="000000"/>
                  </a:solidFill>
                  <a:latin typeface="Arial" pitchFamily="34" charset="0"/>
                </a:defRPr>
              </a:lvl2pPr>
              <a:lvl3pPr marL="1143000" indent="-228600" eaLnBrk="0" hangingPunct="0">
                <a:defRPr sz="1600">
                  <a:solidFill>
                    <a:srgbClr val="000000"/>
                  </a:solidFill>
                  <a:latin typeface="Arial" pitchFamily="34" charset="0"/>
                </a:defRPr>
              </a:lvl3pPr>
              <a:lvl4pPr marL="1600200" indent="-228600" eaLnBrk="0" hangingPunct="0">
                <a:defRPr sz="1600">
                  <a:solidFill>
                    <a:srgbClr val="000000"/>
                  </a:solidFill>
                  <a:latin typeface="Arial" pitchFamily="34" charset="0"/>
                </a:defRPr>
              </a:lvl4pPr>
              <a:lvl5pPr marL="2057400" indent="-228600" eaLnBrk="0" hangingPunct="0">
                <a:defRPr sz="1600">
                  <a:solidFill>
                    <a:srgbClr val="000000"/>
                  </a:solidFill>
                  <a:latin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defRPr>
              </a:lvl9pPr>
            </a:lstStyle>
            <a:p>
              <a:pPr eaLnBrk="1" hangingPunct="1"/>
              <a:r>
                <a:rPr lang="en-GB" sz="1000" dirty="0">
                  <a:solidFill>
                    <a:schemeClr val="accent2"/>
                  </a:solidFill>
                  <a:latin typeface="Roboto"/>
                  <a:ea typeface="Roboto"/>
                  <a:cs typeface="Roboto"/>
                </a:rPr>
                <a:t>Source: ICMPD 2011</a:t>
              </a:r>
            </a:p>
          </p:txBody>
        </p:sp>
        <p:sp>
          <p:nvSpPr>
            <p:cNvPr id="13" name="Rectangle 6"/>
            <p:cNvSpPr>
              <a:spLocks noChangeArrowheads="1"/>
            </p:cNvSpPr>
            <p:nvPr/>
          </p:nvSpPr>
          <p:spPr bwMode="auto">
            <a:xfrm>
              <a:off x="1225" y="967"/>
              <a:ext cx="2935" cy="383"/>
            </a:xfrm>
            <a:prstGeom prst="rect">
              <a:avLst/>
            </a:prstGeom>
            <a:noFill/>
            <a:ln>
              <a:noFill/>
            </a:ln>
            <a:effectLst/>
            <a:extLst>
              <a:ext uri="{909E8E84-426E-40dd-AFC4-6F175D3DCCD1}">
                <a14:hiddenFill xmlns="" xmlns:a14="http://schemas.microsoft.com/office/drawing/2010/main">
                  <a:solidFill>
                    <a:srgbClr val="EAEAEA"/>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72000" tIns="72000" rIns="72000" bIns="72000"/>
            <a:lstStyle/>
            <a:p>
              <a:r>
                <a:rPr lang="en-GB" sz="1600" b="1" dirty="0">
                  <a:solidFill>
                    <a:schemeClr val="accent2"/>
                  </a:solidFill>
                  <a:latin typeface="+mj-lt"/>
                  <a:ea typeface="Roboto"/>
                  <a:cs typeface="Roboto"/>
                </a:rPr>
                <a:t>Chart title</a:t>
              </a:r>
            </a:p>
            <a:p>
              <a:r>
                <a:rPr lang="en-GB" sz="1600" dirty="0">
                  <a:solidFill>
                    <a:schemeClr val="accent2"/>
                  </a:solidFill>
                  <a:latin typeface="+mn-lt"/>
                  <a:ea typeface="Roboto"/>
                  <a:cs typeface="Roboto"/>
                </a:rPr>
                <a:t>Value unit</a:t>
              </a:r>
            </a:p>
          </p:txBody>
        </p:sp>
      </p:grpSp>
      <p:graphicFrame>
        <p:nvGraphicFramePr>
          <p:cNvPr id="14" name="Object 7"/>
          <p:cNvGraphicFramePr>
            <a:graphicFrameLocks noChangeAspect="1"/>
          </p:cNvGraphicFramePr>
          <p:nvPr userDrawn="1">
            <p:extLst>
              <p:ext uri="{D42A27DB-BD31-4B8C-83A1-F6EECF244321}">
                <p14:modId xmlns:p14="http://schemas.microsoft.com/office/powerpoint/2010/main" val="424559281"/>
              </p:ext>
            </p:extLst>
          </p:nvPr>
        </p:nvGraphicFramePr>
        <p:xfrm>
          <a:off x="2219325" y="2848461"/>
          <a:ext cx="4759325" cy="278211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46353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dirty="0"/>
              <a:t>Table of figures with a total row</a:t>
            </a:r>
            <a:endParaRPr lang="de-DE" dirty="0"/>
          </a:p>
        </p:txBody>
      </p:sp>
      <p:graphicFrame>
        <p:nvGraphicFramePr>
          <p:cNvPr id="4" name="Group 76"/>
          <p:cNvGraphicFramePr>
            <a:graphicFrameLocks noGrp="1"/>
          </p:cNvGraphicFramePr>
          <p:nvPr userDrawn="1">
            <p:extLst>
              <p:ext uri="{D42A27DB-BD31-4B8C-83A1-F6EECF244321}">
                <p14:modId xmlns:p14="http://schemas.microsoft.com/office/powerpoint/2010/main" val="1627160433"/>
              </p:ext>
            </p:extLst>
          </p:nvPr>
        </p:nvGraphicFramePr>
        <p:xfrm>
          <a:off x="566555" y="2714895"/>
          <a:ext cx="8190908" cy="2249648"/>
        </p:xfrm>
        <a:graphic>
          <a:graphicData uri="http://schemas.openxmlformats.org/drawingml/2006/table">
            <a:tbl>
              <a:tblPr/>
              <a:tblGrid>
                <a:gridCol w="1883006">
                  <a:extLst>
                    <a:ext uri="{9D8B030D-6E8A-4147-A177-3AD203B41FA5}">
                      <a16:colId xmlns:a16="http://schemas.microsoft.com/office/drawing/2014/main" val="20000"/>
                    </a:ext>
                  </a:extLst>
                </a:gridCol>
                <a:gridCol w="1576976">
                  <a:extLst>
                    <a:ext uri="{9D8B030D-6E8A-4147-A177-3AD203B41FA5}">
                      <a16:colId xmlns:a16="http://schemas.microsoft.com/office/drawing/2014/main" val="20001"/>
                    </a:ext>
                  </a:extLst>
                </a:gridCol>
                <a:gridCol w="1576975">
                  <a:extLst>
                    <a:ext uri="{9D8B030D-6E8A-4147-A177-3AD203B41FA5}">
                      <a16:colId xmlns:a16="http://schemas.microsoft.com/office/drawing/2014/main" val="20002"/>
                    </a:ext>
                  </a:extLst>
                </a:gridCol>
                <a:gridCol w="1576976">
                  <a:extLst>
                    <a:ext uri="{9D8B030D-6E8A-4147-A177-3AD203B41FA5}">
                      <a16:colId xmlns:a16="http://schemas.microsoft.com/office/drawing/2014/main" val="20003"/>
                    </a:ext>
                  </a:extLst>
                </a:gridCol>
                <a:gridCol w="1576975">
                  <a:extLst>
                    <a:ext uri="{9D8B030D-6E8A-4147-A177-3AD203B41FA5}">
                      <a16:colId xmlns:a16="http://schemas.microsoft.com/office/drawing/2014/main" val="20004"/>
                    </a:ext>
                  </a:extLst>
                </a:gridCol>
              </a:tblGrid>
              <a:tr h="321404">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Title of table</a:t>
                      </a:r>
                    </a:p>
                  </a:txBody>
                  <a:tcPr marL="72000" marR="72000" marT="54007" marB="54007" anchor="ctr"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endParaRPr kumimoji="0" lang="en-US" sz="1400" b="1" i="0" u="none" strike="noStrike" cap="none" normalizeH="0" baseline="0">
                        <a:ln>
                          <a:noFill/>
                        </a:ln>
                        <a:solidFill>
                          <a:srgbClr val="53504F"/>
                        </a:solidFill>
                        <a:effectLst/>
                        <a:latin typeface="+mn-lt"/>
                      </a:endParaRPr>
                    </a:p>
                  </a:txBody>
                  <a:tcPr marL="72000" marR="72000" marT="54007" marB="54007"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endParaRPr kumimoji="0" lang="en-US" sz="1400" b="1" i="0" u="none" strike="noStrike" cap="none" normalizeH="0" baseline="0">
                        <a:ln>
                          <a:noFill/>
                        </a:ln>
                        <a:solidFill>
                          <a:srgbClr val="53504F"/>
                        </a:solidFill>
                        <a:effectLst/>
                        <a:latin typeface="+mn-lt"/>
                      </a:endParaRPr>
                    </a:p>
                  </a:txBody>
                  <a:tcPr marL="72000" marR="72000" marT="54007" marB="54007"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endParaRPr kumimoji="0" lang="en-US" sz="1400" b="1" i="0" u="none" strike="noStrike" cap="none" normalizeH="0" baseline="0">
                        <a:ln>
                          <a:noFill/>
                        </a:ln>
                        <a:solidFill>
                          <a:srgbClr val="53504F"/>
                        </a:solidFill>
                        <a:effectLst/>
                        <a:latin typeface="+mn-lt"/>
                      </a:endParaRPr>
                    </a:p>
                  </a:txBody>
                  <a:tcPr marL="72000" marR="72000" marT="54007" marB="54007"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endParaRPr kumimoji="0" lang="en-US" sz="1400" b="1" i="0" u="none" strike="noStrike" cap="none" normalizeH="0" baseline="0">
                        <a:ln>
                          <a:noFill/>
                        </a:ln>
                        <a:solidFill>
                          <a:srgbClr val="53504F"/>
                        </a:solidFill>
                        <a:effectLst/>
                        <a:latin typeface="+mn-lt"/>
                      </a:endParaRPr>
                    </a:p>
                  </a:txBody>
                  <a:tcPr marL="72000" marR="72000" marT="54007" marB="54007" anchor="ctr"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0"/>
                  </a:ext>
                </a:extLst>
              </a:tr>
              <a:tr h="290920">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(in euros)</a:t>
                      </a:r>
                    </a:p>
                  </a:txBody>
                  <a:tcPr marL="72000" marR="72000" marT="54007" marB="54007" anchor="ctr" horzOverflow="overflow">
                    <a:lnL cap="flat">
                      <a:noFill/>
                    </a:lnL>
                    <a:lnR>
                      <a:noFill/>
                    </a:lnR>
                    <a:lnT>
                      <a:noFill/>
                    </a:lnT>
                    <a:lnB>
                      <a:noFill/>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2009</a:t>
                      </a:r>
                    </a:p>
                  </a:txBody>
                  <a:tcPr marL="72000" marR="72000" marT="54007" marB="54007" anchor="ctr" horzOverflow="overflow">
                    <a:lnL>
                      <a:noFill/>
                    </a:lnL>
                    <a:lnR>
                      <a:noFill/>
                    </a:lnR>
                    <a:lnT>
                      <a:noFill/>
                    </a:lnT>
                    <a:lnB>
                      <a:noFill/>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2010</a:t>
                      </a:r>
                    </a:p>
                  </a:txBody>
                  <a:tcPr marL="72000" marR="72000" marT="54007" marB="54007" anchor="ctr" horzOverflow="overflow">
                    <a:lnL>
                      <a:noFill/>
                    </a:lnL>
                    <a:lnR>
                      <a:noFill/>
                    </a:lnR>
                    <a:lnT>
                      <a:noFill/>
                    </a:lnT>
                    <a:lnB>
                      <a:noFill/>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2011</a:t>
                      </a:r>
                    </a:p>
                  </a:txBody>
                  <a:tcPr marL="72000" marR="72000" marT="54007" marB="54007" anchor="ctr" horzOverflow="overflow">
                    <a:lnL>
                      <a:noFill/>
                    </a:lnL>
                    <a:lnR>
                      <a:noFill/>
                    </a:lnR>
                    <a:lnT>
                      <a:noFill/>
                    </a:lnT>
                    <a:lnB>
                      <a:noFill/>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2012</a:t>
                      </a:r>
                    </a:p>
                  </a:txBody>
                  <a:tcPr marL="72000" marR="72000" marT="54007" marB="54007" anchor="ctr" horzOverflow="overflow">
                    <a:lnL>
                      <a:noFill/>
                    </a:lnL>
                    <a:lnR cap="flat">
                      <a:noFill/>
                    </a:lnR>
                    <a:lnT>
                      <a:noFill/>
                    </a:lnT>
                    <a:lnB>
                      <a:noFill/>
                    </a:lnB>
                    <a:lnTlToBr>
                      <a:noFill/>
                    </a:lnTlToBr>
                    <a:lnBlToTr>
                      <a:noFill/>
                    </a:lnBlToTr>
                    <a:solidFill>
                      <a:schemeClr val="bg1"/>
                    </a:solidFill>
                  </a:tcPr>
                </a:tc>
                <a:extLst>
                  <a:ext uri="{0D108BD9-81ED-4DB2-BD59-A6C34878D82A}">
                    <a16:rowId xmlns:a16="http://schemas.microsoft.com/office/drawing/2014/main" val="10001"/>
                  </a:ext>
                </a:extLst>
              </a:tr>
              <a:tr h="290920">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Country A</a:t>
                      </a:r>
                    </a:p>
                  </a:txBody>
                  <a:tcPr marL="72000" marR="72000" marT="54007" marB="54007" anchor="ctr" horzOverflow="overflow">
                    <a:lnL cap="flat">
                      <a:noFill/>
                    </a:lnL>
                    <a:lnR>
                      <a:noFill/>
                    </a:lnR>
                    <a:lnT>
                      <a:noFill/>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10,000</a:t>
                      </a:r>
                    </a:p>
                  </a:txBody>
                  <a:tcPr marL="72000" marR="72000" marT="54007" marB="54007" anchor="ctr" horzOverflow="overflow">
                    <a:lnL>
                      <a:noFill/>
                    </a:lnL>
                    <a:lnR>
                      <a:noFill/>
                    </a:lnR>
                    <a:lnT>
                      <a:noFill/>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10,000</a:t>
                      </a:r>
                    </a:p>
                  </a:txBody>
                  <a:tcPr marL="72000" marR="72000" marT="54007" marB="54007" anchor="ctr" horzOverflow="overflow">
                    <a:lnL>
                      <a:noFill/>
                    </a:lnL>
                    <a:lnR>
                      <a:noFill/>
                    </a:lnR>
                    <a:lnT>
                      <a:noFill/>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10,000</a:t>
                      </a:r>
                    </a:p>
                  </a:txBody>
                  <a:tcPr marL="72000" marR="72000" marT="54007" marB="54007" anchor="ctr" horzOverflow="overflow">
                    <a:lnL>
                      <a:noFill/>
                    </a:lnL>
                    <a:lnR>
                      <a:noFill/>
                    </a:lnR>
                    <a:lnT>
                      <a:noFill/>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1,100</a:t>
                      </a:r>
                    </a:p>
                  </a:txBody>
                  <a:tcPr marL="72000" marR="72000" marT="54007" marB="54007" anchor="ctr" horzOverflow="overflow">
                    <a:lnL>
                      <a:noFill/>
                    </a:lnL>
                    <a:lnR cap="flat">
                      <a:noFill/>
                    </a:lnR>
                    <a:lnT>
                      <a:noFill/>
                    </a:lnT>
                    <a:lnB w="31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0920">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Country B</a:t>
                      </a:r>
                    </a:p>
                  </a:txBody>
                  <a:tcPr marL="72000" marR="72000" marT="54007" marB="54007" anchor="ctr" horzOverflow="overflow">
                    <a:lnL cap="flat">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1,100</a:t>
                      </a:r>
                    </a:p>
                  </a:txBody>
                  <a:tcPr marL="72000" marR="72000" marT="54007" marB="54007" anchor="ctr" horzOverflow="overflow">
                    <a:lnL>
                      <a:noFill/>
                    </a:lnL>
                    <a:lnR cap="flat">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0920">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Country C</a:t>
                      </a:r>
                    </a:p>
                  </a:txBody>
                  <a:tcPr marL="72000" marR="72000" marT="54007" marB="54007" anchor="ctr" horzOverflow="overflow">
                    <a:lnL cap="flat">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1,100</a:t>
                      </a:r>
                    </a:p>
                  </a:txBody>
                  <a:tcPr marL="72000" marR="72000" marT="54007" marB="54007" anchor="ctr" horzOverflow="overflow">
                    <a:lnL>
                      <a:noFill/>
                    </a:lnL>
                    <a:lnR cap="flat">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0920">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Country D</a:t>
                      </a:r>
                    </a:p>
                  </a:txBody>
                  <a:tcPr marL="72000" marR="72000" marT="54007" marB="54007" anchor="ctr" horzOverflow="overflow">
                    <a:lnL cap="flat">
                      <a:noFill/>
                    </a:lnL>
                    <a:lnR>
                      <a:noFill/>
                    </a:lnR>
                    <a:lnT w="3175" cap="flat" cmpd="sng" algn="ctr">
                      <a:solidFill>
                        <a:srgbClr val="000000"/>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18,900</a:t>
                      </a:r>
                    </a:p>
                  </a:txBody>
                  <a:tcPr marL="72000" marR="72000" marT="54007" marB="54007" anchor="ctr" horzOverflow="overflow">
                    <a:lnL>
                      <a:noFill/>
                    </a:lnL>
                    <a:lnR cap="flat">
                      <a:noFill/>
                    </a:lnR>
                    <a:lnT w="3175" cap="flat" cmpd="sng" algn="ctr">
                      <a:solidFill>
                        <a:srgbClr val="000000"/>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0920">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Total</a:t>
                      </a:r>
                    </a:p>
                  </a:txBody>
                  <a:tcPr marL="72000" marR="72000" marT="54007" marB="54007" anchor="ctr" horzOverflow="overflow">
                    <a:lnL cap="flat">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31,000</a:t>
                      </a:r>
                    </a:p>
                  </a:txBody>
                  <a:tcPr marL="72000" marR="72000" marT="54007" marB="54007"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31,000</a:t>
                      </a:r>
                    </a:p>
                  </a:txBody>
                  <a:tcPr marL="72000" marR="72000" marT="54007" marB="54007"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31,000</a:t>
                      </a:r>
                    </a:p>
                  </a:txBody>
                  <a:tcPr marL="72000" marR="72000" marT="54007" marB="54007"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22,200</a:t>
                      </a:r>
                    </a:p>
                  </a:txBody>
                  <a:tcPr marL="72000" marR="72000" marT="54007" marB="54007" anchor="ctr" horzOverflow="overflow">
                    <a:lnL>
                      <a:noFill/>
                    </a:lnL>
                    <a:lnR cap="flat">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5" name="Text Box 51"/>
          <p:cNvSpPr txBox="1">
            <a:spLocks noChangeArrowheads="1"/>
          </p:cNvSpPr>
          <p:nvPr userDrawn="1"/>
        </p:nvSpPr>
        <p:spPr bwMode="auto">
          <a:xfrm>
            <a:off x="532388" y="5085184"/>
            <a:ext cx="1359668" cy="24622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rgbClr val="000000"/>
                </a:solidFill>
                <a:latin typeface="Arial" pitchFamily="34" charset="0"/>
              </a:defRPr>
            </a:lvl1pPr>
            <a:lvl2pPr marL="742950" indent="-285750" eaLnBrk="0" hangingPunct="0">
              <a:defRPr sz="1600">
                <a:solidFill>
                  <a:srgbClr val="000000"/>
                </a:solidFill>
                <a:latin typeface="Arial" pitchFamily="34" charset="0"/>
              </a:defRPr>
            </a:lvl2pPr>
            <a:lvl3pPr marL="1143000" indent="-228600" eaLnBrk="0" hangingPunct="0">
              <a:defRPr sz="1600">
                <a:solidFill>
                  <a:srgbClr val="000000"/>
                </a:solidFill>
                <a:latin typeface="Arial" pitchFamily="34" charset="0"/>
              </a:defRPr>
            </a:lvl3pPr>
            <a:lvl4pPr marL="1600200" indent="-228600" eaLnBrk="0" hangingPunct="0">
              <a:defRPr sz="1600">
                <a:solidFill>
                  <a:srgbClr val="000000"/>
                </a:solidFill>
                <a:latin typeface="Arial" pitchFamily="34" charset="0"/>
              </a:defRPr>
            </a:lvl4pPr>
            <a:lvl5pPr marL="2057400" indent="-228600" eaLnBrk="0" hangingPunct="0">
              <a:defRPr sz="1600">
                <a:solidFill>
                  <a:srgbClr val="000000"/>
                </a:solidFill>
                <a:latin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defRPr>
            </a:lvl9pPr>
          </a:lstStyle>
          <a:p>
            <a:pPr eaLnBrk="1" hangingPunct="1"/>
            <a:r>
              <a:rPr lang="en-GB" sz="1000" dirty="0">
                <a:latin typeface="Roboto"/>
                <a:cs typeface="Roboto"/>
              </a:rPr>
              <a:t>Source: ICMPD 2011</a:t>
            </a:r>
          </a:p>
        </p:txBody>
      </p:sp>
    </p:spTree>
    <p:extLst>
      <p:ext uri="{BB962C8B-B14F-4D97-AF65-F5344CB8AC3E}">
        <p14:creationId xmlns:p14="http://schemas.microsoft.com/office/powerpoint/2010/main" val="2803011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hank you and good bye">
    <p:spTree>
      <p:nvGrpSpPr>
        <p:cNvPr id="1" name=""/>
        <p:cNvGrpSpPr/>
        <p:nvPr/>
      </p:nvGrpSpPr>
      <p:grpSpPr>
        <a:xfrm>
          <a:off x="0" y="0"/>
          <a:ext cx="0" cy="0"/>
          <a:chOff x="0" y="0"/>
          <a:chExt cx="0" cy="0"/>
        </a:xfrm>
      </p:grpSpPr>
      <p:sp>
        <p:nvSpPr>
          <p:cNvPr id="3" name="Rectangle 1"/>
          <p:cNvSpPr/>
          <p:nvPr userDrawn="1"/>
        </p:nvSpPr>
        <p:spPr bwMode="auto">
          <a:xfrm>
            <a:off x="0" y="6608763"/>
            <a:ext cx="9144000" cy="285622"/>
          </a:xfrm>
          <a:prstGeom prst="rect">
            <a:avLst/>
          </a:prstGeom>
          <a:solidFill>
            <a:schemeClr val="accent1"/>
          </a:solidFill>
          <a:ln w="9525" cap="flat" cmpd="sng" algn="ctr">
            <a:no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rgbClr val="000000"/>
              </a:solidFill>
              <a:effectLst/>
              <a:latin typeface="Arial" charset="0"/>
            </a:endParaRPr>
          </a:p>
        </p:txBody>
      </p:sp>
      <p:sp>
        <p:nvSpPr>
          <p:cNvPr id="4" name="Rectangle 38"/>
          <p:cNvSpPr>
            <a:spLocks noChangeArrowheads="1"/>
          </p:cNvSpPr>
          <p:nvPr userDrawn="1"/>
        </p:nvSpPr>
        <p:spPr bwMode="auto">
          <a:xfrm>
            <a:off x="8228013" y="6682196"/>
            <a:ext cx="601662" cy="1222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ctr"/>
          <a:lstStyle/>
          <a:p>
            <a:pPr algn="r"/>
            <a:endParaRPr lang="de-DE" sz="800" b="1" i="0" dirty="0">
              <a:latin typeface="Roboto"/>
              <a:cs typeface="Roboto"/>
            </a:endParaRPr>
          </a:p>
        </p:txBody>
      </p:sp>
      <p:pic>
        <p:nvPicPr>
          <p:cNvPr id="6" name="Picture 174"/>
          <p:cNvPicPr>
            <a:picLocks noChangeAspect="1" noChangeArrowheads="1"/>
          </p:cNvPicPr>
          <p:nvPr userDrawn="1"/>
        </p:nvPicPr>
        <p:blipFill>
          <a:blip r:embed="rId2" cstate="print"/>
          <a:stretch>
            <a:fillRect/>
          </a:stretch>
        </p:blipFill>
        <p:spPr bwMode="auto">
          <a:xfrm>
            <a:off x="578510" y="2938880"/>
            <a:ext cx="3281744" cy="117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1" name="Rechteck 10"/>
          <p:cNvSpPr/>
          <p:nvPr userDrawn="1"/>
        </p:nvSpPr>
        <p:spPr>
          <a:xfrm>
            <a:off x="1376644" y="4649070"/>
            <a:ext cx="6480721" cy="461665"/>
          </a:xfrm>
          <a:prstGeom prst="rect">
            <a:avLst/>
          </a:prstGeom>
        </p:spPr>
        <p:txBody>
          <a:bodyPr wrap="square">
            <a:spAutoFit/>
          </a:bodyPr>
          <a:lstStyle/>
          <a:p>
            <a:r>
              <a:rPr lang="en-GB" sz="2400" b="1" i="0" spc="100" dirty="0">
                <a:solidFill>
                  <a:srgbClr val="53504F"/>
                </a:solidFill>
                <a:latin typeface="+mj-lt"/>
                <a:cs typeface="Roboto"/>
              </a:rPr>
              <a:t>Thank you very much for your attention!</a:t>
            </a:r>
            <a:endParaRPr lang="de-DE" sz="2400" b="1" i="0" spc="100" dirty="0">
              <a:solidFill>
                <a:srgbClr val="53504F"/>
              </a:solidFill>
              <a:latin typeface="+mj-lt"/>
              <a:cs typeface="Roboto"/>
            </a:endParaRPr>
          </a:p>
        </p:txBody>
      </p:sp>
      <p:sp>
        <p:nvSpPr>
          <p:cNvPr id="8" name="Text Box 39"/>
          <p:cNvSpPr txBox="1">
            <a:spLocks noChangeArrowheads="1"/>
          </p:cNvSpPr>
          <p:nvPr userDrawn="1"/>
        </p:nvSpPr>
        <p:spPr bwMode="auto">
          <a:xfrm>
            <a:off x="624710" y="6741368"/>
            <a:ext cx="3947290" cy="630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sz="1600">
                <a:solidFill>
                  <a:srgbClr val="000000"/>
                </a:solidFill>
                <a:latin typeface="Arial" pitchFamily="34" charset="0"/>
              </a:defRPr>
            </a:lvl1pPr>
            <a:lvl2pPr marL="742950" indent="-285750" eaLnBrk="0" hangingPunct="0">
              <a:defRPr sz="1600">
                <a:solidFill>
                  <a:srgbClr val="000000"/>
                </a:solidFill>
                <a:latin typeface="Arial" pitchFamily="34" charset="0"/>
              </a:defRPr>
            </a:lvl2pPr>
            <a:lvl3pPr marL="1143000" indent="-228600" eaLnBrk="0" hangingPunct="0">
              <a:defRPr sz="1600">
                <a:solidFill>
                  <a:srgbClr val="000000"/>
                </a:solidFill>
                <a:latin typeface="Arial" pitchFamily="34" charset="0"/>
              </a:defRPr>
            </a:lvl3pPr>
            <a:lvl4pPr marL="1600200" indent="-228600" eaLnBrk="0" hangingPunct="0">
              <a:defRPr sz="1600">
                <a:solidFill>
                  <a:srgbClr val="000000"/>
                </a:solidFill>
                <a:latin typeface="Arial" pitchFamily="34" charset="0"/>
              </a:defRPr>
            </a:lvl4pPr>
            <a:lvl5pPr marL="2057400" indent="-228600" eaLnBrk="0" hangingPunct="0">
              <a:defRPr sz="1600">
                <a:solidFill>
                  <a:srgbClr val="000000"/>
                </a:solidFill>
                <a:latin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800" b="0" i="0" dirty="0">
                <a:solidFill>
                  <a:schemeClr val="accent2"/>
                </a:solidFill>
                <a:latin typeface="+mn-lt"/>
                <a:cs typeface="Roboto"/>
              </a:rPr>
              <a:t>24 October 2023 | ICMPD/2023/BOMCA/CP4/CAS</a:t>
            </a:r>
          </a:p>
          <a:p>
            <a:pPr eaLnBrk="1" hangingPunct="1"/>
            <a:endParaRPr lang="en-GB" sz="800" b="0" i="0" dirty="0">
              <a:solidFill>
                <a:schemeClr val="accent2"/>
              </a:solidFill>
              <a:latin typeface="+mn-lt"/>
              <a:cs typeface="Roboto"/>
            </a:endParaRPr>
          </a:p>
        </p:txBody>
      </p:sp>
    </p:spTree>
    <p:extLst>
      <p:ext uri="{BB962C8B-B14F-4D97-AF65-F5344CB8AC3E}">
        <p14:creationId xmlns:p14="http://schemas.microsoft.com/office/powerpoint/2010/main" val="24823073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Information_Speaker">
    <p:spTree>
      <p:nvGrpSpPr>
        <p:cNvPr id="1" name=""/>
        <p:cNvGrpSpPr/>
        <p:nvPr/>
      </p:nvGrpSpPr>
      <p:grpSpPr>
        <a:xfrm>
          <a:off x="0" y="0"/>
          <a:ext cx="0" cy="0"/>
          <a:chOff x="0" y="0"/>
          <a:chExt cx="0" cy="0"/>
        </a:xfrm>
      </p:grpSpPr>
      <p:sp>
        <p:nvSpPr>
          <p:cNvPr id="3" name="Rectangle 1"/>
          <p:cNvSpPr/>
          <p:nvPr userDrawn="1"/>
        </p:nvSpPr>
        <p:spPr bwMode="auto">
          <a:xfrm>
            <a:off x="0" y="6608763"/>
            <a:ext cx="9144000" cy="285622"/>
          </a:xfrm>
          <a:prstGeom prst="rect">
            <a:avLst/>
          </a:prstGeom>
          <a:solidFill>
            <a:schemeClr val="accent1"/>
          </a:solidFill>
          <a:ln w="9525" cap="flat" cmpd="sng" algn="ctr">
            <a:no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800" b="0" i="0" dirty="0">
                <a:solidFill>
                  <a:schemeClr val="accent2"/>
                </a:solidFill>
                <a:latin typeface="+mn-lt"/>
                <a:cs typeface="Roboto"/>
              </a:rPr>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GB" sz="800" b="0" i="0" dirty="0">
                <a:solidFill>
                  <a:schemeClr val="accent2"/>
                </a:solidFill>
                <a:latin typeface="+mn-lt"/>
                <a:cs typeface="Roboto"/>
              </a:rPr>
              <a:t>27 February 2024 | </a:t>
            </a:r>
            <a:r>
              <a:rPr lang="en-US" sz="800" b="0" i="0" dirty="0">
                <a:solidFill>
                  <a:schemeClr val="accent2"/>
                </a:solidFill>
                <a:latin typeface="+mn-lt"/>
                <a:cs typeface="Roboto"/>
              </a:rPr>
              <a:t>ICMPD/2024/2/</a:t>
            </a:r>
            <a:r>
              <a:rPr lang="en-US" sz="800" b="0" i="0" dirty="0" err="1">
                <a:solidFill>
                  <a:schemeClr val="accent2"/>
                </a:solidFill>
                <a:latin typeface="+mn-lt"/>
                <a:cs typeface="Roboto"/>
              </a:rPr>
              <a:t>STREAMinG</a:t>
            </a:r>
            <a:r>
              <a:rPr lang="en-US" sz="800" b="0" i="0" dirty="0">
                <a:solidFill>
                  <a:schemeClr val="accent2"/>
                </a:solidFill>
                <a:latin typeface="+mn-lt"/>
                <a:cs typeface="Roboto"/>
              </a:rPr>
              <a:t>/CP3/GEO</a:t>
            </a:r>
            <a:endParaRPr lang="en-GB" sz="800" b="0" i="0" dirty="0">
              <a:solidFill>
                <a:schemeClr val="accent2"/>
              </a:solidFill>
              <a:latin typeface="+mn-lt"/>
              <a:cs typeface="Roboto"/>
            </a:endParaRPr>
          </a:p>
          <a:p>
            <a:pPr marL="0" marR="0" indent="0" algn="l" defTabSz="914400" rtl="0" eaLnBrk="1" fontAlgn="base" latinLnBrk="0" hangingPunct="1">
              <a:lnSpc>
                <a:spcPct val="100000"/>
              </a:lnSpc>
              <a:spcBef>
                <a:spcPct val="0"/>
              </a:spcBef>
              <a:spcAft>
                <a:spcPct val="0"/>
              </a:spcAft>
              <a:buClrTx/>
              <a:buSzTx/>
              <a:buFontTx/>
              <a:buNone/>
              <a:tabLst/>
            </a:pPr>
            <a:endParaRPr lang="en-US" sz="800" b="0" i="0" kern="1200" dirty="0">
              <a:solidFill>
                <a:schemeClr val="accent2"/>
              </a:solidFill>
              <a:latin typeface="+mn-lt"/>
              <a:ea typeface="+mn-ea"/>
              <a:cs typeface="Roboto"/>
            </a:endParaRPr>
          </a:p>
        </p:txBody>
      </p:sp>
      <p:sp>
        <p:nvSpPr>
          <p:cNvPr id="4" name="Rectangle 38"/>
          <p:cNvSpPr>
            <a:spLocks noChangeArrowheads="1"/>
          </p:cNvSpPr>
          <p:nvPr userDrawn="1"/>
        </p:nvSpPr>
        <p:spPr bwMode="auto">
          <a:xfrm>
            <a:off x="8228013" y="6682196"/>
            <a:ext cx="601662" cy="1222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ctr"/>
          <a:lstStyle/>
          <a:p>
            <a:pPr algn="r"/>
            <a:endParaRPr lang="de-DE" sz="800" b="1" i="0" dirty="0">
              <a:latin typeface="Roboto"/>
              <a:cs typeface="Roboto"/>
            </a:endParaRPr>
          </a:p>
        </p:txBody>
      </p:sp>
      <p:pic>
        <p:nvPicPr>
          <p:cNvPr id="6" name="Picture 174"/>
          <p:cNvPicPr>
            <a:picLocks noChangeAspect="1" noChangeArrowheads="1"/>
          </p:cNvPicPr>
          <p:nvPr userDrawn="1"/>
        </p:nvPicPr>
        <p:blipFill>
          <a:blip r:embed="rId2" cstate="print"/>
          <a:stretch>
            <a:fillRect/>
          </a:stretch>
        </p:blipFill>
        <p:spPr bwMode="auto">
          <a:xfrm>
            <a:off x="570176" y="2938880"/>
            <a:ext cx="3281744" cy="11701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6445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23" b="1" i="0">
                <a:solidFill>
                  <a:srgbClr val="FB8816"/>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223" b="1" i="0" u="heavy">
                <a:solidFill>
                  <a:srgbClr val="FF0000"/>
                </a:solidFill>
                <a:latin typeface="Arial"/>
                <a:cs typeface="Arial"/>
              </a:defRPr>
            </a:lvl1pPr>
          </a:lstStyle>
          <a:p>
            <a:endParaRPr dirty="0"/>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93E04014-B90B-43D7-95A5-9767F23336EC}" type="datetime1">
              <a:rPr lang="en-US" smtClean="0"/>
              <a:t>2/26/2024</a:t>
            </a:fld>
            <a:endParaRPr lang="en-US"/>
          </a:p>
        </p:txBody>
      </p:sp>
      <p:sp>
        <p:nvSpPr>
          <p:cNvPr id="6" name="Holder 6"/>
          <p:cNvSpPr>
            <a:spLocks noGrp="1"/>
          </p:cNvSpPr>
          <p:nvPr>
            <p:ph type="sldNum" sz="quarter" idx="7"/>
          </p:nvPr>
        </p:nvSpPr>
        <p:spPr/>
        <p:txBody>
          <a:bodyPr lIns="0" tIns="0" rIns="0" bIns="0"/>
          <a:lstStyle>
            <a:lvl1pPr>
              <a:defRPr sz="1112" b="0" i="0">
                <a:solidFill>
                  <a:srgbClr val="898989"/>
                </a:solidFill>
                <a:latin typeface="Carlito"/>
                <a:cs typeface="Carlito"/>
              </a:defRPr>
            </a:lvl1pPr>
          </a:lstStyle>
          <a:p>
            <a:pPr marL="32579">
              <a:lnSpc>
                <a:spcPts val="1142"/>
              </a:lnSpc>
            </a:pPr>
            <a:fld id="{81D60167-4931-47E6-BA6A-407CBD079E47}" type="slidenum">
              <a:rPr lang="en-GB" smtClean="0"/>
              <a:pPr marL="32579">
                <a:lnSpc>
                  <a:spcPts val="1142"/>
                </a:lnSpc>
              </a:pPr>
              <a:t>‹#›</a:t>
            </a:fld>
            <a:endParaRPr lang="en-GB" dirty="0"/>
          </a:p>
        </p:txBody>
      </p:sp>
      <p:sp>
        <p:nvSpPr>
          <p:cNvPr id="7" name="Rectangle 6"/>
          <p:cNvSpPr/>
          <p:nvPr userDrawn="1"/>
        </p:nvSpPr>
        <p:spPr bwMode="auto">
          <a:xfrm>
            <a:off x="521550" y="6638796"/>
            <a:ext cx="2682298" cy="175364"/>
          </a:xfrm>
          <a:prstGeom prst="rect">
            <a:avLst/>
          </a:prstGeom>
          <a:solidFill>
            <a:srgbClr val="FFB612"/>
          </a:solidFill>
          <a:ln w="9525" cap="flat" cmpd="sng" algn="ctr">
            <a:noFill/>
            <a:prstDash val="solid"/>
            <a:round/>
            <a:headEnd type="none" w="med" len="med"/>
            <a:tailEnd type="none" w="lg"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800" b="0" i="0" dirty="0">
                <a:solidFill>
                  <a:schemeClr val="accent2"/>
                </a:solidFill>
                <a:latin typeface="+mn-lt"/>
                <a:cs typeface="Roboto"/>
              </a:rPr>
              <a:t>27 February 2024 |</a:t>
            </a:r>
            <a:r>
              <a:rPr lang="en-US" sz="800" b="0" i="0" dirty="0">
                <a:solidFill>
                  <a:schemeClr val="accent2"/>
                </a:solidFill>
                <a:latin typeface="+mn-lt"/>
                <a:cs typeface="Roboto"/>
              </a:rPr>
              <a:t>ICMPD/2024/2/</a:t>
            </a:r>
            <a:r>
              <a:rPr lang="en-US" sz="800" b="0" i="0" dirty="0" err="1">
                <a:solidFill>
                  <a:schemeClr val="accent2"/>
                </a:solidFill>
                <a:latin typeface="+mn-lt"/>
                <a:cs typeface="Roboto"/>
              </a:rPr>
              <a:t>STREAMinG</a:t>
            </a:r>
            <a:r>
              <a:rPr lang="en-US" sz="800" b="0" i="0" dirty="0">
                <a:solidFill>
                  <a:schemeClr val="accent2"/>
                </a:solidFill>
                <a:latin typeface="+mn-lt"/>
                <a:cs typeface="Roboto"/>
              </a:rPr>
              <a:t>/CP3/GEO</a:t>
            </a:r>
            <a:endParaRPr lang="en-GB" sz="800" b="0" i="0" dirty="0">
              <a:solidFill>
                <a:schemeClr val="accent2"/>
              </a:solidFill>
              <a:latin typeface="+mn-lt"/>
              <a:cs typeface="Roboto"/>
            </a:endParaRPr>
          </a:p>
        </p:txBody>
      </p:sp>
      <p:sp>
        <p:nvSpPr>
          <p:cNvPr id="8" name="Rectangle 7"/>
          <p:cNvSpPr/>
          <p:nvPr userDrawn="1"/>
        </p:nvSpPr>
        <p:spPr bwMode="auto">
          <a:xfrm>
            <a:off x="6398953" y="6594954"/>
            <a:ext cx="2484697" cy="219205"/>
          </a:xfrm>
          <a:prstGeom prst="rect">
            <a:avLst/>
          </a:prstGeom>
          <a:solidFill>
            <a:srgbClr val="FFB612"/>
          </a:solidFill>
          <a:ln w="9525" cap="flat" cmpd="sng" algn="ctr">
            <a:noFill/>
            <a:prstDash val="solid"/>
            <a:round/>
            <a:headEnd type="none" w="med" len="med"/>
            <a:tailEnd type="none" w="lg"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a:ln>
                <a:noFill/>
              </a:ln>
              <a:solidFill>
                <a:srgbClr val="000000"/>
              </a:solidFill>
              <a:effectLst/>
              <a:latin typeface="Arial" charset="0"/>
            </a:endParaRPr>
          </a:p>
        </p:txBody>
      </p:sp>
    </p:spTree>
    <p:extLst>
      <p:ext uri="{BB962C8B-B14F-4D97-AF65-F5344CB8AC3E}">
        <p14:creationId xmlns:p14="http://schemas.microsoft.com/office/powerpoint/2010/main" val="4035722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_Image_Cover">
    <p:spTree>
      <p:nvGrpSpPr>
        <p:cNvPr id="1" name=""/>
        <p:cNvGrpSpPr/>
        <p:nvPr/>
      </p:nvGrpSpPr>
      <p:grpSpPr>
        <a:xfrm>
          <a:off x="0" y="0"/>
          <a:ext cx="0" cy="0"/>
          <a:chOff x="0" y="0"/>
          <a:chExt cx="0" cy="0"/>
        </a:xfrm>
      </p:grpSpPr>
      <p:graphicFrame>
        <p:nvGraphicFramePr>
          <p:cNvPr id="4" name="Object 9" hidden="1"/>
          <p:cNvGraphicFramePr>
            <a:graphicFrameLocks noChangeAspect="1"/>
          </p:cNvGraphicFramePr>
          <p:nvPr userDrawn="1">
            <p:custDataLst>
              <p:tags r:id="rId1"/>
            </p:custDataLst>
            <p:extLst>
              <p:ext uri="{D42A27DB-BD31-4B8C-83A1-F6EECF244321}">
                <p14:modId xmlns:p14="http://schemas.microsoft.com/office/powerpoint/2010/main" val="1068619901"/>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360" imgH="360" progId="">
                  <p:embed/>
                </p:oleObj>
              </mc:Choice>
              <mc:Fallback>
                <p:oleObj name="think-cell Slide" r:id="rId3" imgW="360" imgH="36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4098" name="Rectangle 2"/>
          <p:cNvSpPr>
            <a:spLocks noGrp="1" noChangeArrowheads="1"/>
          </p:cNvSpPr>
          <p:nvPr>
            <p:ph type="ctrTitle" hasCustomPrompt="1"/>
          </p:nvPr>
        </p:nvSpPr>
        <p:spPr>
          <a:xfrm>
            <a:off x="1151620" y="4031205"/>
            <a:ext cx="5580620" cy="1119188"/>
          </a:xfrm>
          <a:prstGeom prst="rect">
            <a:avLst/>
          </a:prstGeom>
        </p:spPr>
        <p:txBody>
          <a:bodyPr anchor="b"/>
          <a:lstStyle>
            <a:lvl1pPr>
              <a:lnSpc>
                <a:spcPct val="100000"/>
              </a:lnSpc>
              <a:defRPr sz="2700" b="1" i="0" spc="60">
                <a:solidFill>
                  <a:srgbClr val="53504F"/>
                </a:solidFill>
                <a:latin typeface="+mj-lt"/>
                <a:ea typeface="Roboto" charset="0"/>
                <a:cs typeface="Roboto" charset="0"/>
              </a:defRPr>
            </a:lvl1pPr>
          </a:lstStyle>
          <a:p>
            <a:pPr lvl="0"/>
            <a:r>
              <a:rPr lang="de-DE" noProof="0" dirty="0"/>
              <a:t>Titelmasterformat durch Klicken bearbeiten</a:t>
            </a:r>
          </a:p>
        </p:txBody>
      </p:sp>
      <p:sp>
        <p:nvSpPr>
          <p:cNvPr id="4099" name="Rectangle 3"/>
          <p:cNvSpPr>
            <a:spLocks noGrp="1" noChangeArrowheads="1"/>
          </p:cNvSpPr>
          <p:nvPr>
            <p:ph type="subTitle" idx="1"/>
          </p:nvPr>
        </p:nvSpPr>
        <p:spPr>
          <a:xfrm>
            <a:off x="1151620" y="5299036"/>
            <a:ext cx="5580620" cy="830264"/>
          </a:xfrm>
          <a:prstGeom prst="rect">
            <a:avLst/>
          </a:prstGeom>
        </p:spPr>
        <p:txBody>
          <a:bodyPr/>
          <a:lstStyle>
            <a:lvl1pPr marL="0" indent="0">
              <a:buFontTx/>
              <a:buNone/>
              <a:defRPr sz="1600" b="0" i="0" spc="60">
                <a:solidFill>
                  <a:srgbClr val="53504F"/>
                </a:solidFill>
                <a:latin typeface="+mn-lt"/>
                <a:ea typeface="Roboto" charset="0"/>
                <a:cs typeface="Roboto" charset="0"/>
              </a:defRPr>
            </a:lvl1pPr>
          </a:lstStyle>
          <a:p>
            <a:pPr lvl="0"/>
            <a:r>
              <a:rPr lang="en-US" noProof="0" dirty="0"/>
              <a:t>Click to edit Master subtitle style</a:t>
            </a:r>
            <a:endParaRPr lang="de-DE" noProof="0" dirty="0"/>
          </a:p>
        </p:txBody>
      </p:sp>
      <p:sp>
        <p:nvSpPr>
          <p:cNvPr id="8" name="Rectangle 1"/>
          <p:cNvSpPr/>
          <p:nvPr userDrawn="1"/>
        </p:nvSpPr>
        <p:spPr bwMode="auto">
          <a:xfrm>
            <a:off x="0" y="6608763"/>
            <a:ext cx="9144000" cy="285622"/>
          </a:xfrm>
          <a:prstGeom prst="rect">
            <a:avLst/>
          </a:prstGeom>
          <a:solidFill>
            <a:schemeClr val="accent1"/>
          </a:solidFill>
          <a:ln w="9525" cap="flat" cmpd="sng" algn="ctr">
            <a:no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rgbClr val="000000"/>
              </a:solidFill>
              <a:effectLst/>
              <a:latin typeface="Arial" charset="0"/>
            </a:endParaRPr>
          </a:p>
        </p:txBody>
      </p:sp>
      <p:sp>
        <p:nvSpPr>
          <p:cNvPr id="9" name="Content Placeholder 2"/>
          <p:cNvSpPr>
            <a:spLocks noGrp="1"/>
          </p:cNvSpPr>
          <p:nvPr>
            <p:ph idx="10" hasCustomPrompt="1"/>
          </p:nvPr>
        </p:nvSpPr>
        <p:spPr>
          <a:xfrm>
            <a:off x="623969" y="865765"/>
            <a:ext cx="7908925" cy="3084105"/>
          </a:xfrm>
          <a:prstGeom prst="rect">
            <a:avLst/>
          </a:prstGeom>
        </p:spPr>
        <p:txBody>
          <a:bodyPr anchor="ctr"/>
          <a:lstStyle>
            <a:lvl1pPr marL="0" indent="0" algn="ctr">
              <a:buNone/>
              <a:defRPr b="0" i="0">
                <a:latin typeface="Roboto" charset="0"/>
                <a:ea typeface="Roboto" charset="0"/>
                <a:cs typeface="Roboto" charset="0"/>
              </a:defRPr>
            </a:lvl1pPr>
            <a:lvl2pPr marL="719138" indent="-261938">
              <a:buSzPct val="80000"/>
              <a:buFontTx/>
              <a:buBlip>
                <a:blip r:embed="rId5"/>
              </a:buBlip>
              <a:defRPr b="0" i="0">
                <a:latin typeface="Roboto" charset="0"/>
                <a:ea typeface="Roboto" charset="0"/>
                <a:cs typeface="Roboto" charset="0"/>
              </a:defRPr>
            </a:lvl2pPr>
            <a:lvl3pPr marL="1143000" indent="-228600">
              <a:buSzPct val="100000"/>
              <a:buFontTx/>
              <a:buBlip>
                <a:blip r:embed="rId6"/>
              </a:buBlip>
              <a:defRPr b="0" i="0">
                <a:latin typeface="Roboto" charset="0"/>
                <a:ea typeface="Roboto" charset="0"/>
                <a:cs typeface="Roboto" charset="0"/>
              </a:defRPr>
            </a:lvl3pPr>
            <a:lvl4pPr marL="1346200" indent="-187325">
              <a:buSzPct val="100000"/>
              <a:buFontTx/>
              <a:buBlip>
                <a:blip r:embed="rId7"/>
              </a:buBlip>
              <a:defRPr sz="1400" b="0" i="0">
                <a:solidFill>
                  <a:schemeClr val="accent2"/>
                </a:solidFill>
                <a:latin typeface="Roboto" charset="0"/>
                <a:ea typeface="Roboto" charset="0"/>
                <a:cs typeface="Roboto" charset="0"/>
              </a:defRPr>
            </a:lvl4pPr>
            <a:lvl5pPr>
              <a:defRPr sz="1400" b="0" i="0">
                <a:latin typeface="Roboto" charset="0"/>
                <a:ea typeface="Roboto" charset="0"/>
                <a:cs typeface="Roboto" charset="0"/>
              </a:defRPr>
            </a:lvl5pPr>
          </a:lstStyle>
          <a:p>
            <a:pPr lvl="0"/>
            <a:r>
              <a:rPr lang="en-US" dirty="0" err="1"/>
              <a:t>Coverfoto</a:t>
            </a:r>
            <a:endParaRPr lang="en-US" dirty="0"/>
          </a:p>
        </p:txBody>
      </p:sp>
      <p:sp>
        <p:nvSpPr>
          <p:cNvPr id="10" name="Text Box 39"/>
          <p:cNvSpPr txBox="1">
            <a:spLocks noChangeArrowheads="1"/>
          </p:cNvSpPr>
          <p:nvPr userDrawn="1"/>
        </p:nvSpPr>
        <p:spPr bwMode="auto">
          <a:xfrm>
            <a:off x="624710" y="6669360"/>
            <a:ext cx="3947290" cy="1350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sz="1600">
                <a:solidFill>
                  <a:srgbClr val="000000"/>
                </a:solidFill>
                <a:latin typeface="Arial" pitchFamily="34" charset="0"/>
              </a:defRPr>
            </a:lvl1pPr>
            <a:lvl2pPr marL="742950" indent="-285750" eaLnBrk="0" hangingPunct="0">
              <a:defRPr sz="1600">
                <a:solidFill>
                  <a:srgbClr val="000000"/>
                </a:solidFill>
                <a:latin typeface="Arial" pitchFamily="34" charset="0"/>
              </a:defRPr>
            </a:lvl2pPr>
            <a:lvl3pPr marL="1143000" indent="-228600" eaLnBrk="0" hangingPunct="0">
              <a:defRPr sz="1600">
                <a:solidFill>
                  <a:srgbClr val="000000"/>
                </a:solidFill>
                <a:latin typeface="Arial" pitchFamily="34" charset="0"/>
              </a:defRPr>
            </a:lvl3pPr>
            <a:lvl4pPr marL="1600200" indent="-228600" eaLnBrk="0" hangingPunct="0">
              <a:defRPr sz="1600">
                <a:solidFill>
                  <a:srgbClr val="000000"/>
                </a:solidFill>
                <a:latin typeface="Arial" pitchFamily="34" charset="0"/>
              </a:defRPr>
            </a:lvl4pPr>
            <a:lvl5pPr marL="2057400" indent="-228600" eaLnBrk="0" hangingPunct="0">
              <a:defRPr sz="1600">
                <a:solidFill>
                  <a:srgbClr val="000000"/>
                </a:solidFill>
                <a:latin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800" b="0" i="0" dirty="0">
                <a:solidFill>
                  <a:schemeClr val="accent2"/>
                </a:solidFill>
                <a:latin typeface="+mn-lt"/>
                <a:cs typeface="Roboto"/>
              </a:rPr>
              <a:t>27 February 2024 | </a:t>
            </a:r>
            <a:r>
              <a:rPr lang="en-US" sz="800" b="0" i="0" dirty="0">
                <a:solidFill>
                  <a:schemeClr val="accent2"/>
                </a:solidFill>
                <a:latin typeface="+mn-lt"/>
                <a:cs typeface="Roboto"/>
              </a:rPr>
              <a:t>ICMPD/2024/2/</a:t>
            </a:r>
            <a:r>
              <a:rPr lang="en-US" sz="800" b="0" i="0" dirty="0" err="1">
                <a:solidFill>
                  <a:schemeClr val="accent2"/>
                </a:solidFill>
                <a:latin typeface="+mn-lt"/>
                <a:cs typeface="Roboto"/>
              </a:rPr>
              <a:t>STREAMinG</a:t>
            </a:r>
            <a:r>
              <a:rPr lang="en-US" sz="800" b="0" i="0" dirty="0">
                <a:solidFill>
                  <a:schemeClr val="accent2"/>
                </a:solidFill>
                <a:latin typeface="+mn-lt"/>
                <a:cs typeface="Roboto"/>
              </a:rPr>
              <a:t>/CP3/GEO</a:t>
            </a:r>
            <a:endParaRPr lang="en-GB" sz="800" b="0" i="0" dirty="0">
              <a:solidFill>
                <a:schemeClr val="accent2"/>
              </a:solidFill>
              <a:latin typeface="+mn-lt"/>
              <a:cs typeface="Roboto"/>
            </a:endParaRPr>
          </a:p>
        </p:txBody>
      </p:sp>
    </p:spTree>
    <p:extLst>
      <p:ext uri="{BB962C8B-B14F-4D97-AF65-F5344CB8AC3E}">
        <p14:creationId xmlns:p14="http://schemas.microsoft.com/office/powerpoint/2010/main" val="390572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and Content with Bulletpoints">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521550" y="1844823"/>
            <a:ext cx="8370930" cy="4427389"/>
          </a:xfrm>
          <a:prstGeom prst="rect">
            <a:avLst/>
          </a:prstGeom>
        </p:spPr>
        <p:txBody>
          <a:bodyPr/>
          <a:lstStyle>
            <a:lvl1pPr marL="0" indent="0">
              <a:buNone/>
              <a:defRPr sz="1800" b="0" i="0">
                <a:latin typeface="+mn-lt"/>
                <a:ea typeface="Roboto" charset="0"/>
                <a:cs typeface="Roboto" charset="0"/>
              </a:defRPr>
            </a:lvl1pPr>
            <a:lvl2pPr marL="719138" indent="-261938">
              <a:buSzPct val="70000"/>
              <a:buFontTx/>
              <a:buBlip>
                <a:blip r:embed="rId2"/>
              </a:buBlip>
              <a:defRPr sz="1800" b="0" i="0">
                <a:latin typeface="+mn-lt"/>
                <a:ea typeface="Roboto" charset="0"/>
                <a:cs typeface="Roboto" charset="0"/>
              </a:defRPr>
            </a:lvl2pPr>
            <a:lvl3pPr marL="1143000" indent="-228600">
              <a:buSzPct val="120000"/>
              <a:buFontTx/>
              <a:buBlip>
                <a:blip r:embed="rId3"/>
              </a:buBlip>
              <a:defRPr sz="1800" b="0" i="0">
                <a:latin typeface="+mn-lt"/>
                <a:ea typeface="Roboto" charset="0"/>
                <a:cs typeface="Roboto" charset="0"/>
              </a:defRPr>
            </a:lvl3pPr>
            <a:lvl4pPr marL="1346200" indent="-187325">
              <a:buSzPct val="120000"/>
              <a:buFontTx/>
              <a:buBlip>
                <a:blip r:embed="rId4"/>
              </a:buBlip>
              <a:defRPr sz="1800" b="0" i="0">
                <a:solidFill>
                  <a:schemeClr val="accent2"/>
                </a:solidFill>
                <a:latin typeface="+mn-lt"/>
                <a:ea typeface="Roboto" charset="0"/>
                <a:cs typeface="Roboto" charset="0"/>
              </a:defRPr>
            </a:lvl4pPr>
            <a:lvl5pPr>
              <a:defRPr sz="1400" b="0" i="0">
                <a:latin typeface="Roboto" charset="0"/>
                <a:ea typeface="Roboto" charset="0"/>
                <a:cs typeface="Roboto" charset="0"/>
              </a:defRPr>
            </a:lvl5pPr>
          </a:lstStyle>
          <a:p>
            <a:pPr lvl="0"/>
            <a:r>
              <a:rPr lang="en-US" dirty="0"/>
              <a:t>Click to edit master text styles</a:t>
            </a:r>
          </a:p>
          <a:p>
            <a:pPr lvl="1"/>
            <a:r>
              <a:rPr lang="en-US" dirty="0"/>
              <a:t>First level</a:t>
            </a:r>
          </a:p>
          <a:p>
            <a:pPr lvl="2"/>
            <a:r>
              <a:rPr lang="en-US" dirty="0"/>
              <a:t>Second level</a:t>
            </a:r>
          </a:p>
          <a:p>
            <a:pPr lvl="3"/>
            <a:r>
              <a:rPr lang="en-US" dirty="0"/>
              <a:t> Third level</a:t>
            </a:r>
          </a:p>
        </p:txBody>
      </p:sp>
    </p:spTree>
    <p:extLst>
      <p:ext uri="{BB962C8B-B14F-4D97-AF65-F5344CB8AC3E}">
        <p14:creationId xmlns:p14="http://schemas.microsoft.com/office/powerpoint/2010/main" val="85046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3010731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_Two Columns">
    <p:spTree>
      <p:nvGrpSpPr>
        <p:cNvPr id="1" name=""/>
        <p:cNvGrpSpPr/>
        <p:nvPr/>
      </p:nvGrpSpPr>
      <p:grpSpPr>
        <a:xfrm>
          <a:off x="0" y="0"/>
          <a:ext cx="0" cy="0"/>
          <a:chOff x="0" y="0"/>
          <a:chExt cx="0" cy="0"/>
        </a:xfrm>
      </p:grpSpPr>
      <p:sp>
        <p:nvSpPr>
          <p:cNvPr id="6" name="Content Placeholder 2"/>
          <p:cNvSpPr>
            <a:spLocks noGrp="1"/>
          </p:cNvSpPr>
          <p:nvPr>
            <p:ph sz="half" idx="1" hasCustomPrompt="1"/>
          </p:nvPr>
        </p:nvSpPr>
        <p:spPr>
          <a:xfrm>
            <a:off x="516607" y="1854200"/>
            <a:ext cx="3920378" cy="4418012"/>
          </a:xfrm>
          <a:prstGeom prst="rect">
            <a:avLst/>
          </a:prstGeom>
        </p:spPr>
        <p:txBody>
          <a:bodyPr/>
          <a:lstStyle>
            <a:lvl1pPr>
              <a:defRPr sz="1800"/>
            </a:lvl1pPr>
            <a:lvl2pPr>
              <a:defRPr sz="1800"/>
            </a:lvl2pPr>
            <a:lvl3pPr>
              <a:defRPr sz="1800"/>
            </a:lvl3pPr>
            <a:lvl4pPr marL="1158875" indent="0">
              <a:buNone/>
              <a:defRPr sz="1400"/>
            </a:lvl4pPr>
            <a:lvl5pPr marL="1525587" indent="0">
              <a:buNone/>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endParaRPr lang="de-DE" dirty="0"/>
          </a:p>
        </p:txBody>
      </p:sp>
      <p:sp>
        <p:nvSpPr>
          <p:cNvPr id="7" name="Content Placeholder 3"/>
          <p:cNvSpPr>
            <a:spLocks noGrp="1"/>
          </p:cNvSpPr>
          <p:nvPr>
            <p:ph sz="half" idx="2" hasCustomPrompt="1"/>
          </p:nvPr>
        </p:nvSpPr>
        <p:spPr>
          <a:xfrm>
            <a:off x="4867189" y="1854200"/>
            <a:ext cx="3971198" cy="4418012"/>
          </a:xfrm>
          <a:prstGeom prst="rect">
            <a:avLst/>
          </a:prstGeom>
        </p:spPr>
        <p:txBody>
          <a:bodyPr/>
          <a:lstStyle>
            <a:lvl1pPr>
              <a:defRPr sz="1800"/>
            </a:lvl1pPr>
            <a:lvl2pPr>
              <a:defRPr sz="1800"/>
            </a:lvl2pPr>
            <a:lvl3pPr>
              <a:defRPr sz="18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8" name="Rectangle 2"/>
          <p:cNvSpPr>
            <a:spLocks noGrp="1" noChangeArrowheads="1"/>
          </p:cNvSpPr>
          <p:nvPr>
            <p:ph type="title"/>
          </p:nvPr>
        </p:nvSpPr>
        <p:spPr bwMode="auto">
          <a:xfrm>
            <a:off x="521550" y="908720"/>
            <a:ext cx="8344040" cy="7584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endParaRPr lang="de-DE" dirty="0"/>
          </a:p>
        </p:txBody>
      </p:sp>
    </p:spTree>
    <p:extLst>
      <p:ext uri="{BB962C8B-B14F-4D97-AF65-F5344CB8AC3E}">
        <p14:creationId xmlns:p14="http://schemas.microsoft.com/office/powerpoint/2010/main" val="184579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F2337-3362-A801-5586-A25158B2E83E}"/>
              </a:ext>
            </a:extLst>
          </p:cNvPr>
          <p:cNvSpPr>
            <a:spLocks noGrp="1"/>
          </p:cNvSpPr>
          <p:nvPr>
            <p:ph type="title"/>
          </p:nvPr>
        </p:nvSpPr>
        <p:spPr/>
        <p:txBody>
          <a:bodyPr/>
          <a:lstStyle/>
          <a:p>
            <a:r>
              <a:rPr lang="en-GB"/>
              <a:t>Click to edit Master title style</a:t>
            </a:r>
          </a:p>
        </p:txBody>
      </p:sp>
    </p:spTree>
    <p:extLst>
      <p:ext uri="{BB962C8B-B14F-4D97-AF65-F5344CB8AC3E}">
        <p14:creationId xmlns:p14="http://schemas.microsoft.com/office/powerpoint/2010/main" val="5442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_Three Columns">
    <p:spTree>
      <p:nvGrpSpPr>
        <p:cNvPr id="1" name=""/>
        <p:cNvGrpSpPr/>
        <p:nvPr/>
      </p:nvGrpSpPr>
      <p:grpSpPr>
        <a:xfrm>
          <a:off x="0" y="0"/>
          <a:ext cx="0" cy="0"/>
          <a:chOff x="0" y="0"/>
          <a:chExt cx="0" cy="0"/>
        </a:xfrm>
      </p:grpSpPr>
      <p:sp>
        <p:nvSpPr>
          <p:cNvPr id="6" name="Content Placeholder 2"/>
          <p:cNvSpPr>
            <a:spLocks noGrp="1"/>
          </p:cNvSpPr>
          <p:nvPr>
            <p:ph sz="half" idx="1" hasCustomPrompt="1"/>
          </p:nvPr>
        </p:nvSpPr>
        <p:spPr>
          <a:xfrm>
            <a:off x="512447" y="1853825"/>
            <a:ext cx="2700000" cy="4427389"/>
          </a:xfrm>
          <a:prstGeom prst="rect">
            <a:avLst/>
          </a:prstGeom>
        </p:spPr>
        <p:txBody>
          <a:bodyPr/>
          <a:lstStyle>
            <a:lvl1pPr>
              <a:defRPr sz="1800"/>
            </a:lvl1pPr>
            <a:lvl2pPr>
              <a:defRPr sz="1800"/>
            </a:lvl2pPr>
            <a:lvl3pPr>
              <a:defRPr sz="1800"/>
            </a:lvl3pPr>
            <a:lvl4pPr marL="1158875" indent="0">
              <a:buNone/>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endParaRPr lang="de-DE" dirty="0"/>
          </a:p>
        </p:txBody>
      </p:sp>
      <p:sp>
        <p:nvSpPr>
          <p:cNvPr id="7" name="Content Placeholder 3"/>
          <p:cNvSpPr>
            <a:spLocks noGrp="1"/>
          </p:cNvSpPr>
          <p:nvPr>
            <p:ph sz="half" idx="2" hasCustomPrompt="1"/>
          </p:nvPr>
        </p:nvSpPr>
        <p:spPr>
          <a:xfrm>
            <a:off x="3329961" y="1853825"/>
            <a:ext cx="2700000" cy="4427389"/>
          </a:xfrm>
          <a:prstGeom prst="rect">
            <a:avLst/>
          </a:prstGeom>
        </p:spPr>
        <p:txBody>
          <a:bodyPr/>
          <a:lstStyle>
            <a:lvl1pPr>
              <a:defRPr sz="1800"/>
            </a:lvl1pPr>
            <a:lvl2pPr>
              <a:defRPr sz="1800"/>
            </a:lvl2pPr>
            <a:lvl3pPr>
              <a:defRPr sz="1800"/>
            </a:lvl3pPr>
            <a:lvl4pPr>
              <a:defRPr sz="1400"/>
            </a:lvl4pPr>
            <a:lvl5pPr marL="1525587" indent="0">
              <a:buNone/>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endParaRPr lang="de-DE" dirty="0"/>
          </a:p>
        </p:txBody>
      </p:sp>
      <p:sp>
        <p:nvSpPr>
          <p:cNvPr id="8" name="Rectangle 2"/>
          <p:cNvSpPr>
            <a:spLocks noGrp="1" noChangeArrowheads="1"/>
          </p:cNvSpPr>
          <p:nvPr>
            <p:ph type="title"/>
          </p:nvPr>
        </p:nvSpPr>
        <p:spPr bwMode="auto">
          <a:xfrm>
            <a:off x="521550" y="908720"/>
            <a:ext cx="8344040" cy="7584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endParaRPr lang="de-DE" dirty="0"/>
          </a:p>
        </p:txBody>
      </p:sp>
      <p:sp>
        <p:nvSpPr>
          <p:cNvPr id="5" name="Content Placeholder 3"/>
          <p:cNvSpPr>
            <a:spLocks noGrp="1"/>
          </p:cNvSpPr>
          <p:nvPr>
            <p:ph sz="half" idx="10" hasCustomPrompt="1"/>
          </p:nvPr>
        </p:nvSpPr>
        <p:spPr>
          <a:xfrm>
            <a:off x="6147475" y="1853825"/>
            <a:ext cx="2700000" cy="4427389"/>
          </a:xfrm>
          <a:prstGeom prst="rect">
            <a:avLst/>
          </a:prstGeom>
        </p:spPr>
        <p:txBody>
          <a:bodyPr/>
          <a:lstStyle>
            <a:lvl1pPr>
              <a:defRPr sz="1800"/>
            </a:lvl1pPr>
            <a:lvl2pPr>
              <a:defRPr sz="1800"/>
            </a:lvl2pPr>
            <a:lvl3pPr>
              <a:defRPr sz="1800"/>
            </a:lvl3pPr>
            <a:lvl4pPr marL="1158875" indent="0">
              <a:buNone/>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3" name="Titel 1"/>
          <p:cNvSpPr>
            <a:spLocks noGrp="1"/>
          </p:cNvSpPr>
          <p:nvPr>
            <p:ph type="title"/>
          </p:nvPr>
        </p:nvSpPr>
        <p:spPr>
          <a:xfrm>
            <a:off x="521549" y="908720"/>
            <a:ext cx="8370931" cy="758487"/>
          </a:xfrm>
        </p:spPr>
        <p:txBody>
          <a:bodyPr/>
          <a:lstStyle/>
          <a:p>
            <a:r>
              <a:rPr lang="en-US"/>
              <a:t>Click to edit Master title style</a:t>
            </a:r>
            <a:endParaRPr lang="de-DE" dirty="0"/>
          </a:p>
        </p:txBody>
      </p:sp>
      <p:graphicFrame>
        <p:nvGraphicFramePr>
          <p:cNvPr id="4" name="Group 2"/>
          <p:cNvGraphicFramePr>
            <a:graphicFrameLocks noGrp="1"/>
          </p:cNvGraphicFramePr>
          <p:nvPr userDrawn="1">
            <p:extLst>
              <p:ext uri="{D42A27DB-BD31-4B8C-83A1-F6EECF244321}">
                <p14:modId xmlns:p14="http://schemas.microsoft.com/office/powerpoint/2010/main" val="124398714"/>
              </p:ext>
            </p:extLst>
          </p:nvPr>
        </p:nvGraphicFramePr>
        <p:xfrm>
          <a:off x="611560" y="2352677"/>
          <a:ext cx="8145905" cy="1821744"/>
        </p:xfrm>
        <a:graphic>
          <a:graphicData uri="http://schemas.openxmlformats.org/drawingml/2006/table">
            <a:tbl>
              <a:tblPr/>
              <a:tblGrid>
                <a:gridCol w="8145905">
                  <a:extLst>
                    <a:ext uri="{9D8B030D-6E8A-4147-A177-3AD203B41FA5}">
                      <a16:colId xmlns:a16="http://schemas.microsoft.com/office/drawing/2014/main" val="20000"/>
                    </a:ext>
                  </a:extLst>
                </a:gridCol>
              </a:tblGrid>
              <a:tr h="1314563">
                <a:tc>
                  <a:txBody>
                    <a:bodyPr/>
                    <a:lstStyle/>
                    <a:p>
                      <a:pPr marL="0" marR="0" lvl="0" indent="0" algn="l" defTabSz="914400" rtl="0" eaLnBrk="1" fontAlgn="base" latinLnBrk="0" hangingPunct="1">
                        <a:lnSpc>
                          <a:spcPct val="120000"/>
                        </a:lnSpc>
                        <a:spcBef>
                          <a:spcPct val="0"/>
                        </a:spcBef>
                        <a:spcAft>
                          <a:spcPct val="50000"/>
                        </a:spcAft>
                        <a:buClrTx/>
                        <a:buSzTx/>
                        <a:buFontTx/>
                        <a:buNone/>
                        <a:tabLst/>
                      </a:pPr>
                      <a:r>
                        <a:rPr kumimoji="0" lang="en-GB" sz="1800" b="0" i="1" u="none" strike="noStrike" cap="none" normalizeH="0" baseline="0" dirty="0">
                          <a:ln>
                            <a:noFill/>
                          </a:ln>
                          <a:solidFill>
                            <a:srgbClr val="53504F"/>
                          </a:solidFill>
                          <a:effectLst/>
                          <a:latin typeface="Calibri" charset="0"/>
                          <a:ea typeface="Calibri" charset="0"/>
                          <a:cs typeface="Calibri" charset="0"/>
                        </a:rPr>
                        <a:t>„</a:t>
                      </a:r>
                      <a:r>
                        <a:rPr kumimoji="0" lang="en-GB" sz="1800" b="0" i="1" u="none" strike="noStrike" cap="none" normalizeH="0" baseline="0" dirty="0" err="1">
                          <a:ln>
                            <a:noFill/>
                          </a:ln>
                          <a:solidFill>
                            <a:srgbClr val="53504F"/>
                          </a:solidFill>
                          <a:effectLst/>
                          <a:latin typeface="Calibri" charset="0"/>
                          <a:ea typeface="Calibri" charset="0"/>
                          <a:cs typeface="Calibri" charset="0"/>
                        </a:rPr>
                        <a:t>Ut</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wisi</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enim</a:t>
                      </a:r>
                      <a:r>
                        <a:rPr kumimoji="0" lang="en-GB" sz="1800" b="0" i="1" u="none" strike="noStrike" cap="none" normalizeH="0" baseline="0" dirty="0">
                          <a:ln>
                            <a:noFill/>
                          </a:ln>
                          <a:solidFill>
                            <a:srgbClr val="53504F"/>
                          </a:solidFill>
                          <a:effectLst/>
                          <a:latin typeface="Calibri" charset="0"/>
                          <a:ea typeface="Calibri" charset="0"/>
                          <a:cs typeface="Calibri" charset="0"/>
                        </a:rPr>
                        <a:t> ad minim </a:t>
                      </a:r>
                      <a:r>
                        <a:rPr kumimoji="0" lang="en-GB" sz="1800" b="0" i="1" u="none" strike="noStrike" cap="none" normalizeH="0" baseline="0" dirty="0" err="1">
                          <a:ln>
                            <a:noFill/>
                          </a:ln>
                          <a:solidFill>
                            <a:srgbClr val="53504F"/>
                          </a:solidFill>
                          <a:effectLst/>
                          <a:latin typeface="Calibri" charset="0"/>
                          <a:ea typeface="Calibri" charset="0"/>
                          <a:cs typeface="Calibri" charset="0"/>
                        </a:rPr>
                        <a:t>veniam</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quis</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nostrud</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exerci</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tation</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ullamcorper</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consequat</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Duis</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autem</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vel</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eum</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iriure</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dolor</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suscipit</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lobortis</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nisl</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ut</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aliquip</a:t>
                      </a:r>
                      <a:r>
                        <a:rPr kumimoji="0" lang="en-GB" sz="1800" b="0" i="1" u="none" strike="noStrike" cap="none" normalizeH="0" baseline="0" dirty="0">
                          <a:ln>
                            <a:noFill/>
                          </a:ln>
                          <a:solidFill>
                            <a:srgbClr val="53504F"/>
                          </a:solidFill>
                          <a:effectLst/>
                          <a:latin typeface="Calibri" charset="0"/>
                          <a:ea typeface="Calibri" charset="0"/>
                          <a:cs typeface="Calibri" charset="0"/>
                        </a:rPr>
                        <a:t> ex </a:t>
                      </a:r>
                      <a:r>
                        <a:rPr kumimoji="0" lang="en-GB" sz="1800" b="0" i="1" u="none" strike="noStrike" cap="none" normalizeH="0" baseline="0" dirty="0" err="1">
                          <a:ln>
                            <a:noFill/>
                          </a:ln>
                          <a:solidFill>
                            <a:srgbClr val="53504F"/>
                          </a:solidFill>
                          <a:effectLst/>
                          <a:latin typeface="Calibri" charset="0"/>
                          <a:ea typeface="Calibri" charset="0"/>
                          <a:cs typeface="Calibri" charset="0"/>
                        </a:rPr>
                        <a:t>ea</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commodo</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consequat</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Duis</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autem</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vel</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eum</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iriure</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dolor</a:t>
                      </a:r>
                      <a:r>
                        <a:rPr kumimoji="0" lang="en-GB" sz="1800" b="0" i="1" u="none" strike="noStrike" cap="none" normalizeH="0" baseline="0" dirty="0">
                          <a:ln>
                            <a:noFill/>
                          </a:ln>
                          <a:solidFill>
                            <a:srgbClr val="53504F"/>
                          </a:solidFill>
                          <a:effectLst/>
                          <a:latin typeface="Calibri" charset="0"/>
                          <a:ea typeface="Calibri" charset="0"/>
                          <a:cs typeface="Calibri" charset="0"/>
                        </a:rPr>
                        <a:t> in </a:t>
                      </a:r>
                      <a:r>
                        <a:rPr kumimoji="0" lang="en-GB" sz="1800" b="0" i="1" u="none" strike="noStrike" cap="none" normalizeH="0" baseline="0" dirty="0" err="1">
                          <a:ln>
                            <a:noFill/>
                          </a:ln>
                          <a:solidFill>
                            <a:srgbClr val="53504F"/>
                          </a:solidFill>
                          <a:effectLst/>
                          <a:latin typeface="Calibri" charset="0"/>
                          <a:ea typeface="Calibri" charset="0"/>
                          <a:cs typeface="Calibri" charset="0"/>
                        </a:rPr>
                        <a:t>hendrerit</a:t>
                      </a:r>
                      <a:r>
                        <a:rPr kumimoji="0" lang="en-GB" sz="1800" b="0" i="1" u="none" strike="noStrike" cap="none" normalizeH="0" baseline="0" dirty="0">
                          <a:ln>
                            <a:noFill/>
                          </a:ln>
                          <a:solidFill>
                            <a:srgbClr val="53504F"/>
                          </a:solidFill>
                          <a:effectLst/>
                          <a:latin typeface="Calibri" charset="0"/>
                          <a:ea typeface="Calibri" charset="0"/>
                          <a:cs typeface="Calibri" charset="0"/>
                        </a:rPr>
                        <a:t> in </a:t>
                      </a:r>
                      <a:r>
                        <a:rPr kumimoji="0" lang="en-GB" sz="1800" b="0" i="1" u="none" strike="noStrike" cap="none" normalizeH="0" baseline="0" dirty="0" err="1">
                          <a:ln>
                            <a:noFill/>
                          </a:ln>
                          <a:solidFill>
                            <a:srgbClr val="53504F"/>
                          </a:solidFill>
                          <a:effectLst/>
                          <a:latin typeface="Calibri" charset="0"/>
                          <a:ea typeface="Calibri" charset="0"/>
                          <a:cs typeface="Calibri" charset="0"/>
                        </a:rPr>
                        <a:t>vulputate</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velit</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esse</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molestie</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consequat</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vel</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illum</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dolore</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eu</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feugiat</a:t>
                      </a:r>
                      <a:r>
                        <a:rPr kumimoji="0" lang="en-GB" sz="1800" b="0" i="1" u="none" strike="noStrike" cap="none" normalizeH="0" baseline="0" dirty="0">
                          <a:ln>
                            <a:noFill/>
                          </a:ln>
                          <a:solidFill>
                            <a:srgbClr val="53504F"/>
                          </a:solidFill>
                          <a:effectLst/>
                          <a:latin typeface="Calibri" charset="0"/>
                          <a:ea typeface="Calibri" charset="0"/>
                          <a:cs typeface="Calibri" charset="0"/>
                        </a:rPr>
                        <a:t>.“</a:t>
                      </a:r>
                    </a:p>
                  </a:txBody>
                  <a:tcPr marL="252000" marR="180000" marT="72007" marB="72007" anchor="ctr" horzOverflow="overflow">
                    <a:lnL cap="flat">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26912">
                <a:tc>
                  <a:txBody>
                    <a:bodyPr/>
                    <a:lstStyle/>
                    <a:p>
                      <a:pPr marL="0" marR="0" lvl="0" indent="0" algn="r" defTabSz="914400" rtl="0" eaLnBrk="1" fontAlgn="base" latinLnBrk="0" hangingPunct="1">
                        <a:lnSpc>
                          <a:spcPct val="12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Placeholder for quotation source</a:t>
                      </a:r>
                    </a:p>
                  </a:txBody>
                  <a:tcPr marL="252000" marR="180000" marT="72007" marB="72007" anchor="ctr" horzOverflow="overflow">
                    <a:lnL cap="flat">
                      <a:noFill/>
                    </a:lnL>
                    <a:lnR cap="flat">
                      <a:noFill/>
                    </a:lnR>
                    <a:lnT>
                      <a:noFill/>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25159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melin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AT" dirty="0"/>
              <a:t>Timeline</a:t>
            </a:r>
            <a:endParaRPr lang="de-DE" dirty="0"/>
          </a:p>
        </p:txBody>
      </p:sp>
      <p:sp>
        <p:nvSpPr>
          <p:cNvPr id="3" name="Rechteck 2"/>
          <p:cNvSpPr/>
          <p:nvPr userDrawn="1"/>
        </p:nvSpPr>
        <p:spPr bwMode="auto">
          <a:xfrm flipV="1">
            <a:off x="792007" y="4218721"/>
            <a:ext cx="7559987" cy="18000"/>
          </a:xfrm>
          <a:prstGeom prst="rect">
            <a:avLst/>
          </a:prstGeom>
          <a:solidFill>
            <a:schemeClr val="accent1"/>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chemeClr val="accent1"/>
              </a:solidFill>
              <a:effectLst/>
              <a:latin typeface="Arial" charset="0"/>
            </a:endParaRPr>
          </a:p>
        </p:txBody>
      </p:sp>
      <p:sp>
        <p:nvSpPr>
          <p:cNvPr id="4" name="Oval 3"/>
          <p:cNvSpPr/>
          <p:nvPr userDrawn="1"/>
        </p:nvSpPr>
        <p:spPr bwMode="auto">
          <a:xfrm>
            <a:off x="755576" y="4155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sp>
        <p:nvSpPr>
          <p:cNvPr id="5" name="Oval 4"/>
          <p:cNvSpPr/>
          <p:nvPr userDrawn="1"/>
        </p:nvSpPr>
        <p:spPr bwMode="auto">
          <a:xfrm>
            <a:off x="1691680" y="4155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sp>
        <p:nvSpPr>
          <p:cNvPr id="6" name="Oval 5"/>
          <p:cNvSpPr/>
          <p:nvPr userDrawn="1"/>
        </p:nvSpPr>
        <p:spPr bwMode="auto">
          <a:xfrm>
            <a:off x="2627784" y="4149298"/>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sp>
        <p:nvSpPr>
          <p:cNvPr id="7" name="Oval 6"/>
          <p:cNvSpPr/>
          <p:nvPr userDrawn="1"/>
        </p:nvSpPr>
        <p:spPr bwMode="auto">
          <a:xfrm>
            <a:off x="3563888" y="4146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sp>
        <p:nvSpPr>
          <p:cNvPr id="8" name="Oval 7"/>
          <p:cNvSpPr/>
          <p:nvPr userDrawn="1"/>
        </p:nvSpPr>
        <p:spPr bwMode="auto">
          <a:xfrm>
            <a:off x="4499992" y="4146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sp>
        <p:nvSpPr>
          <p:cNvPr id="9" name="Oval 8"/>
          <p:cNvSpPr/>
          <p:nvPr userDrawn="1"/>
        </p:nvSpPr>
        <p:spPr bwMode="auto">
          <a:xfrm>
            <a:off x="5436096" y="4146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sp>
        <p:nvSpPr>
          <p:cNvPr id="10" name="Oval 9"/>
          <p:cNvSpPr/>
          <p:nvPr userDrawn="1"/>
        </p:nvSpPr>
        <p:spPr bwMode="auto">
          <a:xfrm>
            <a:off x="6372200" y="4146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sp>
        <p:nvSpPr>
          <p:cNvPr id="11" name="Oval 10"/>
          <p:cNvSpPr/>
          <p:nvPr userDrawn="1"/>
        </p:nvSpPr>
        <p:spPr bwMode="auto">
          <a:xfrm>
            <a:off x="7308304" y="4146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sp>
        <p:nvSpPr>
          <p:cNvPr id="12" name="Oval 11"/>
          <p:cNvSpPr/>
          <p:nvPr userDrawn="1"/>
        </p:nvSpPr>
        <p:spPr bwMode="auto">
          <a:xfrm>
            <a:off x="8244408" y="4155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sp>
        <p:nvSpPr>
          <p:cNvPr id="13" name="Textfeld 12"/>
          <p:cNvSpPr txBox="1"/>
          <p:nvPr userDrawn="1"/>
        </p:nvSpPr>
        <p:spPr>
          <a:xfrm>
            <a:off x="323528" y="4290729"/>
            <a:ext cx="936104" cy="338554"/>
          </a:xfrm>
          <a:prstGeom prst="rect">
            <a:avLst/>
          </a:prstGeom>
          <a:noFill/>
        </p:spPr>
        <p:txBody>
          <a:bodyPr wrap="square" rtlCol="0">
            <a:spAutoFit/>
          </a:bodyPr>
          <a:lstStyle/>
          <a:p>
            <a:pPr algn="ctr"/>
            <a:r>
              <a:rPr lang="de-DE" b="1" dirty="0">
                <a:solidFill>
                  <a:srgbClr val="53504F"/>
                </a:solidFill>
                <a:latin typeface="+mn-lt"/>
              </a:rPr>
              <a:t>2016</a:t>
            </a:r>
          </a:p>
        </p:txBody>
      </p:sp>
      <p:sp>
        <p:nvSpPr>
          <p:cNvPr id="14" name="Textfeld 13"/>
          <p:cNvSpPr txBox="1"/>
          <p:nvPr userDrawn="1"/>
        </p:nvSpPr>
        <p:spPr>
          <a:xfrm>
            <a:off x="2213738" y="4290729"/>
            <a:ext cx="936104" cy="338554"/>
          </a:xfrm>
          <a:prstGeom prst="rect">
            <a:avLst/>
          </a:prstGeom>
          <a:noFill/>
        </p:spPr>
        <p:txBody>
          <a:bodyPr wrap="square" rtlCol="0">
            <a:spAutoFit/>
          </a:bodyPr>
          <a:lstStyle/>
          <a:p>
            <a:pPr algn="ctr"/>
            <a:r>
              <a:rPr lang="de-DE" b="1" dirty="0">
                <a:solidFill>
                  <a:srgbClr val="53504F"/>
                </a:solidFill>
                <a:latin typeface="+mn-lt"/>
              </a:rPr>
              <a:t>2018</a:t>
            </a:r>
          </a:p>
        </p:txBody>
      </p:sp>
      <p:sp>
        <p:nvSpPr>
          <p:cNvPr id="15" name="Textfeld 14"/>
          <p:cNvSpPr txBox="1"/>
          <p:nvPr userDrawn="1"/>
        </p:nvSpPr>
        <p:spPr>
          <a:xfrm>
            <a:off x="1268633" y="3794837"/>
            <a:ext cx="936104" cy="338554"/>
          </a:xfrm>
          <a:prstGeom prst="rect">
            <a:avLst/>
          </a:prstGeom>
          <a:noFill/>
        </p:spPr>
        <p:txBody>
          <a:bodyPr wrap="square" rtlCol="0">
            <a:spAutoFit/>
          </a:bodyPr>
          <a:lstStyle/>
          <a:p>
            <a:pPr algn="ctr"/>
            <a:r>
              <a:rPr lang="de-DE" b="1" dirty="0">
                <a:solidFill>
                  <a:srgbClr val="53504F"/>
                </a:solidFill>
                <a:latin typeface="+mn-lt"/>
              </a:rPr>
              <a:t>2017</a:t>
            </a:r>
          </a:p>
        </p:txBody>
      </p:sp>
      <p:sp>
        <p:nvSpPr>
          <p:cNvPr id="16" name="Textfeld 15"/>
          <p:cNvSpPr txBox="1"/>
          <p:nvPr userDrawn="1"/>
        </p:nvSpPr>
        <p:spPr>
          <a:xfrm>
            <a:off x="3158843" y="3783788"/>
            <a:ext cx="936104" cy="338554"/>
          </a:xfrm>
          <a:prstGeom prst="rect">
            <a:avLst/>
          </a:prstGeom>
          <a:noFill/>
        </p:spPr>
        <p:txBody>
          <a:bodyPr wrap="square" rtlCol="0">
            <a:spAutoFit/>
          </a:bodyPr>
          <a:lstStyle/>
          <a:p>
            <a:pPr algn="ctr"/>
            <a:r>
              <a:rPr lang="de-DE" b="1" dirty="0">
                <a:solidFill>
                  <a:srgbClr val="53504F"/>
                </a:solidFill>
                <a:latin typeface="+mn-lt"/>
              </a:rPr>
              <a:t>2019</a:t>
            </a:r>
          </a:p>
        </p:txBody>
      </p:sp>
      <p:sp>
        <p:nvSpPr>
          <p:cNvPr id="17" name="Textfeld 16"/>
          <p:cNvSpPr txBox="1"/>
          <p:nvPr userDrawn="1"/>
        </p:nvSpPr>
        <p:spPr>
          <a:xfrm>
            <a:off x="5049053" y="3794837"/>
            <a:ext cx="936104" cy="338554"/>
          </a:xfrm>
          <a:prstGeom prst="rect">
            <a:avLst/>
          </a:prstGeom>
          <a:noFill/>
        </p:spPr>
        <p:txBody>
          <a:bodyPr wrap="square" rtlCol="0">
            <a:spAutoFit/>
          </a:bodyPr>
          <a:lstStyle/>
          <a:p>
            <a:pPr algn="ctr"/>
            <a:r>
              <a:rPr lang="de-DE" b="1" dirty="0">
                <a:solidFill>
                  <a:srgbClr val="53504F"/>
                </a:solidFill>
                <a:latin typeface="+mn-lt"/>
              </a:rPr>
              <a:t>2021</a:t>
            </a:r>
          </a:p>
        </p:txBody>
      </p:sp>
      <p:sp>
        <p:nvSpPr>
          <p:cNvPr id="18" name="Textfeld 17"/>
          <p:cNvSpPr txBox="1"/>
          <p:nvPr userDrawn="1"/>
        </p:nvSpPr>
        <p:spPr>
          <a:xfrm>
            <a:off x="4103948" y="4290729"/>
            <a:ext cx="936104" cy="338554"/>
          </a:xfrm>
          <a:prstGeom prst="rect">
            <a:avLst/>
          </a:prstGeom>
          <a:noFill/>
        </p:spPr>
        <p:txBody>
          <a:bodyPr wrap="square" rtlCol="0">
            <a:spAutoFit/>
          </a:bodyPr>
          <a:lstStyle/>
          <a:p>
            <a:pPr algn="ctr"/>
            <a:r>
              <a:rPr lang="de-DE" b="1" dirty="0">
                <a:solidFill>
                  <a:srgbClr val="53504F"/>
                </a:solidFill>
                <a:latin typeface="+mn-lt"/>
              </a:rPr>
              <a:t>2020</a:t>
            </a:r>
          </a:p>
        </p:txBody>
      </p:sp>
      <p:sp>
        <p:nvSpPr>
          <p:cNvPr id="19" name="Textfeld 18"/>
          <p:cNvSpPr txBox="1"/>
          <p:nvPr userDrawn="1"/>
        </p:nvSpPr>
        <p:spPr>
          <a:xfrm>
            <a:off x="5994158" y="4301778"/>
            <a:ext cx="936104" cy="338554"/>
          </a:xfrm>
          <a:prstGeom prst="rect">
            <a:avLst/>
          </a:prstGeom>
          <a:noFill/>
        </p:spPr>
        <p:txBody>
          <a:bodyPr wrap="square" rtlCol="0">
            <a:spAutoFit/>
          </a:bodyPr>
          <a:lstStyle/>
          <a:p>
            <a:pPr algn="ctr"/>
            <a:r>
              <a:rPr lang="de-DE" b="1" dirty="0">
                <a:solidFill>
                  <a:srgbClr val="53504F"/>
                </a:solidFill>
                <a:latin typeface="+mn-lt"/>
              </a:rPr>
              <a:t>2022</a:t>
            </a:r>
          </a:p>
        </p:txBody>
      </p:sp>
      <p:sp>
        <p:nvSpPr>
          <p:cNvPr id="20" name="Textfeld 19"/>
          <p:cNvSpPr txBox="1"/>
          <p:nvPr userDrawn="1"/>
        </p:nvSpPr>
        <p:spPr>
          <a:xfrm>
            <a:off x="7884368" y="4314258"/>
            <a:ext cx="936104" cy="338554"/>
          </a:xfrm>
          <a:prstGeom prst="rect">
            <a:avLst/>
          </a:prstGeom>
          <a:noFill/>
        </p:spPr>
        <p:txBody>
          <a:bodyPr wrap="square" rtlCol="0">
            <a:spAutoFit/>
          </a:bodyPr>
          <a:lstStyle/>
          <a:p>
            <a:pPr algn="ctr"/>
            <a:r>
              <a:rPr lang="de-DE" b="1" dirty="0">
                <a:solidFill>
                  <a:srgbClr val="53504F"/>
                </a:solidFill>
                <a:latin typeface="+mn-lt"/>
              </a:rPr>
              <a:t>2024</a:t>
            </a:r>
          </a:p>
        </p:txBody>
      </p:sp>
      <p:sp>
        <p:nvSpPr>
          <p:cNvPr id="21" name="Textfeld 20"/>
          <p:cNvSpPr txBox="1"/>
          <p:nvPr userDrawn="1"/>
        </p:nvSpPr>
        <p:spPr>
          <a:xfrm>
            <a:off x="6939263" y="3810526"/>
            <a:ext cx="936104" cy="338554"/>
          </a:xfrm>
          <a:prstGeom prst="rect">
            <a:avLst/>
          </a:prstGeom>
          <a:noFill/>
        </p:spPr>
        <p:txBody>
          <a:bodyPr wrap="square" rtlCol="0">
            <a:spAutoFit/>
          </a:bodyPr>
          <a:lstStyle/>
          <a:p>
            <a:pPr algn="ctr"/>
            <a:r>
              <a:rPr lang="de-DE" b="1" dirty="0">
                <a:solidFill>
                  <a:srgbClr val="53504F"/>
                </a:solidFill>
                <a:latin typeface="+mn-lt"/>
              </a:rPr>
              <a:t>2023</a:t>
            </a:r>
          </a:p>
        </p:txBody>
      </p:sp>
      <p:sp>
        <p:nvSpPr>
          <p:cNvPr id="22" name="Textfeld 21"/>
          <p:cNvSpPr txBox="1"/>
          <p:nvPr userDrawn="1"/>
        </p:nvSpPr>
        <p:spPr>
          <a:xfrm>
            <a:off x="539552" y="4869160"/>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3" name="Textfeld 22"/>
          <p:cNvSpPr txBox="1"/>
          <p:nvPr userDrawn="1"/>
        </p:nvSpPr>
        <p:spPr>
          <a:xfrm>
            <a:off x="2411760" y="4869160"/>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4" name="Textfeld 23"/>
          <p:cNvSpPr txBox="1"/>
          <p:nvPr userDrawn="1"/>
        </p:nvSpPr>
        <p:spPr>
          <a:xfrm>
            <a:off x="4283968" y="4869160"/>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5" name="Textfeld 24"/>
          <p:cNvSpPr txBox="1"/>
          <p:nvPr userDrawn="1"/>
        </p:nvSpPr>
        <p:spPr>
          <a:xfrm>
            <a:off x="6183179" y="4869160"/>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6" name="Textfeld 25"/>
          <p:cNvSpPr txBox="1"/>
          <p:nvPr userDrawn="1"/>
        </p:nvSpPr>
        <p:spPr>
          <a:xfrm>
            <a:off x="1475656" y="2564904"/>
            <a:ext cx="1728175" cy="1384995"/>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7" name="Textfeld 26"/>
          <p:cNvSpPr txBox="1"/>
          <p:nvPr userDrawn="1"/>
        </p:nvSpPr>
        <p:spPr>
          <a:xfrm>
            <a:off x="3347864" y="2564904"/>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8" name="Textfeld 27"/>
          <p:cNvSpPr txBox="1"/>
          <p:nvPr userDrawn="1"/>
        </p:nvSpPr>
        <p:spPr>
          <a:xfrm>
            <a:off x="5220072" y="2564904"/>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9" name="Textfeld 28"/>
          <p:cNvSpPr txBox="1"/>
          <p:nvPr userDrawn="1"/>
        </p:nvSpPr>
        <p:spPr>
          <a:xfrm>
            <a:off x="7092280" y="2564904"/>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Tree>
    <p:extLst>
      <p:ext uri="{BB962C8B-B14F-4D97-AF65-F5344CB8AC3E}">
        <p14:creationId xmlns:p14="http://schemas.microsoft.com/office/powerpoint/2010/main" val="358073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2.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23" Type="http://schemas.openxmlformats.org/officeDocument/2006/relationships/image" Target="../media/image6.jpeg"/><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Diagonal liegende Ecken des Rechtecks schneiden 2"/>
          <p:cNvSpPr/>
          <p:nvPr/>
        </p:nvSpPr>
        <p:spPr bwMode="auto">
          <a:xfrm>
            <a:off x="1934730" y="920"/>
            <a:ext cx="7212680" cy="841860"/>
          </a:xfrm>
          <a:custGeom>
            <a:avLst/>
            <a:gdLst>
              <a:gd name="connsiteX0" fmla="*/ 0 w 7992379"/>
              <a:gd name="connsiteY0" fmla="*/ 0 h 863715"/>
              <a:gd name="connsiteX1" fmla="*/ 7848424 w 7992379"/>
              <a:gd name="connsiteY1" fmla="*/ 0 h 863715"/>
              <a:gd name="connsiteX2" fmla="*/ 7992379 w 7992379"/>
              <a:gd name="connsiteY2" fmla="*/ 143955 h 863715"/>
              <a:gd name="connsiteX3" fmla="*/ 7992379 w 7992379"/>
              <a:gd name="connsiteY3" fmla="*/ 863715 h 863715"/>
              <a:gd name="connsiteX4" fmla="*/ 7992379 w 7992379"/>
              <a:gd name="connsiteY4" fmla="*/ 863715 h 863715"/>
              <a:gd name="connsiteX5" fmla="*/ 143955 w 7992379"/>
              <a:gd name="connsiteY5" fmla="*/ 863715 h 863715"/>
              <a:gd name="connsiteX6" fmla="*/ 0 w 7992379"/>
              <a:gd name="connsiteY6" fmla="*/ 719760 h 863715"/>
              <a:gd name="connsiteX7" fmla="*/ 0 w 7992379"/>
              <a:gd name="connsiteY7" fmla="*/ 0 h 863715"/>
              <a:gd name="connsiteX0" fmla="*/ 625928 w 8618307"/>
              <a:gd name="connsiteY0" fmla="*/ 15025 h 878740"/>
              <a:gd name="connsiteX1" fmla="*/ 8474352 w 8618307"/>
              <a:gd name="connsiteY1" fmla="*/ 15025 h 878740"/>
              <a:gd name="connsiteX2" fmla="*/ 8618307 w 8618307"/>
              <a:gd name="connsiteY2" fmla="*/ 158980 h 878740"/>
              <a:gd name="connsiteX3" fmla="*/ 8618307 w 8618307"/>
              <a:gd name="connsiteY3" fmla="*/ 878740 h 878740"/>
              <a:gd name="connsiteX4" fmla="*/ 8618307 w 8618307"/>
              <a:gd name="connsiteY4" fmla="*/ 878740 h 878740"/>
              <a:gd name="connsiteX5" fmla="*/ 769883 w 8618307"/>
              <a:gd name="connsiteY5" fmla="*/ 878740 h 878740"/>
              <a:gd name="connsiteX6" fmla="*/ 0 w 8618307"/>
              <a:gd name="connsiteY6" fmla="*/ 0 h 878740"/>
              <a:gd name="connsiteX7" fmla="*/ 625928 w 8618307"/>
              <a:gd name="connsiteY7" fmla="*/ 15025 h 878740"/>
              <a:gd name="connsiteX0" fmla="*/ 728901 w 8721280"/>
              <a:gd name="connsiteY0" fmla="*/ 1295 h 865010"/>
              <a:gd name="connsiteX1" fmla="*/ 8577325 w 8721280"/>
              <a:gd name="connsiteY1" fmla="*/ 1295 h 865010"/>
              <a:gd name="connsiteX2" fmla="*/ 8721280 w 8721280"/>
              <a:gd name="connsiteY2" fmla="*/ 145250 h 865010"/>
              <a:gd name="connsiteX3" fmla="*/ 8721280 w 8721280"/>
              <a:gd name="connsiteY3" fmla="*/ 865010 h 865010"/>
              <a:gd name="connsiteX4" fmla="*/ 8721280 w 8721280"/>
              <a:gd name="connsiteY4" fmla="*/ 865010 h 865010"/>
              <a:gd name="connsiteX5" fmla="*/ 872856 w 8721280"/>
              <a:gd name="connsiteY5" fmla="*/ 865010 h 865010"/>
              <a:gd name="connsiteX6" fmla="*/ 0 w 8721280"/>
              <a:gd name="connsiteY6" fmla="*/ 0 h 865010"/>
              <a:gd name="connsiteX7" fmla="*/ 728901 w 8721280"/>
              <a:gd name="connsiteY7" fmla="*/ 1295 h 865010"/>
              <a:gd name="connsiteX0" fmla="*/ 735766 w 8721280"/>
              <a:gd name="connsiteY0" fmla="*/ 8160 h 865010"/>
              <a:gd name="connsiteX1" fmla="*/ 8577325 w 8721280"/>
              <a:gd name="connsiteY1" fmla="*/ 1295 h 865010"/>
              <a:gd name="connsiteX2" fmla="*/ 8721280 w 8721280"/>
              <a:gd name="connsiteY2" fmla="*/ 145250 h 865010"/>
              <a:gd name="connsiteX3" fmla="*/ 8721280 w 8721280"/>
              <a:gd name="connsiteY3" fmla="*/ 865010 h 865010"/>
              <a:gd name="connsiteX4" fmla="*/ 8721280 w 8721280"/>
              <a:gd name="connsiteY4" fmla="*/ 865010 h 865010"/>
              <a:gd name="connsiteX5" fmla="*/ 872856 w 8721280"/>
              <a:gd name="connsiteY5" fmla="*/ 865010 h 865010"/>
              <a:gd name="connsiteX6" fmla="*/ 0 w 8721280"/>
              <a:gd name="connsiteY6" fmla="*/ 0 h 865010"/>
              <a:gd name="connsiteX7" fmla="*/ 735766 w 8721280"/>
              <a:gd name="connsiteY7" fmla="*/ 8160 h 865010"/>
              <a:gd name="connsiteX0" fmla="*/ 735766 w 8721280"/>
              <a:gd name="connsiteY0" fmla="*/ 8160 h 865010"/>
              <a:gd name="connsiteX1" fmla="*/ 8577325 w 8721280"/>
              <a:gd name="connsiteY1" fmla="*/ 1295 h 865010"/>
              <a:gd name="connsiteX2" fmla="*/ 8721280 w 8721280"/>
              <a:gd name="connsiteY2" fmla="*/ 145250 h 865010"/>
              <a:gd name="connsiteX3" fmla="*/ 8721280 w 8721280"/>
              <a:gd name="connsiteY3" fmla="*/ 865010 h 865010"/>
              <a:gd name="connsiteX4" fmla="*/ 7451280 w 8721280"/>
              <a:gd name="connsiteY4" fmla="*/ 865010 h 865010"/>
              <a:gd name="connsiteX5" fmla="*/ 872856 w 8721280"/>
              <a:gd name="connsiteY5" fmla="*/ 865010 h 865010"/>
              <a:gd name="connsiteX6" fmla="*/ 0 w 8721280"/>
              <a:gd name="connsiteY6" fmla="*/ 0 h 865010"/>
              <a:gd name="connsiteX7" fmla="*/ 735766 w 8721280"/>
              <a:gd name="connsiteY7" fmla="*/ 8160 h 865010"/>
              <a:gd name="connsiteX0" fmla="*/ 735766 w 8721280"/>
              <a:gd name="connsiteY0" fmla="*/ 8160 h 865010"/>
              <a:gd name="connsiteX1" fmla="*/ 8577325 w 8721280"/>
              <a:gd name="connsiteY1" fmla="*/ 1295 h 865010"/>
              <a:gd name="connsiteX2" fmla="*/ 8721280 w 8721280"/>
              <a:gd name="connsiteY2" fmla="*/ 145250 h 865010"/>
              <a:gd name="connsiteX3" fmla="*/ 7451280 w 8721280"/>
              <a:gd name="connsiteY3" fmla="*/ 446253 h 865010"/>
              <a:gd name="connsiteX4" fmla="*/ 7451280 w 8721280"/>
              <a:gd name="connsiteY4" fmla="*/ 865010 h 865010"/>
              <a:gd name="connsiteX5" fmla="*/ 872856 w 8721280"/>
              <a:gd name="connsiteY5" fmla="*/ 865010 h 865010"/>
              <a:gd name="connsiteX6" fmla="*/ 0 w 8721280"/>
              <a:gd name="connsiteY6" fmla="*/ 0 h 865010"/>
              <a:gd name="connsiteX7" fmla="*/ 735766 w 8721280"/>
              <a:gd name="connsiteY7" fmla="*/ 8160 h 865010"/>
              <a:gd name="connsiteX0" fmla="*/ 735766 w 8577325"/>
              <a:gd name="connsiteY0" fmla="*/ 8160 h 865010"/>
              <a:gd name="connsiteX1" fmla="*/ 8577325 w 8577325"/>
              <a:gd name="connsiteY1" fmla="*/ 1295 h 865010"/>
              <a:gd name="connsiteX2" fmla="*/ 7458144 w 8577325"/>
              <a:gd name="connsiteY2" fmla="*/ 200169 h 865010"/>
              <a:gd name="connsiteX3" fmla="*/ 7451280 w 8577325"/>
              <a:gd name="connsiteY3" fmla="*/ 446253 h 865010"/>
              <a:gd name="connsiteX4" fmla="*/ 7451280 w 8577325"/>
              <a:gd name="connsiteY4" fmla="*/ 865010 h 865010"/>
              <a:gd name="connsiteX5" fmla="*/ 872856 w 8577325"/>
              <a:gd name="connsiteY5" fmla="*/ 865010 h 865010"/>
              <a:gd name="connsiteX6" fmla="*/ 0 w 8577325"/>
              <a:gd name="connsiteY6" fmla="*/ 0 h 865010"/>
              <a:gd name="connsiteX7" fmla="*/ 735766 w 8577325"/>
              <a:gd name="connsiteY7" fmla="*/ 8160 h 865010"/>
              <a:gd name="connsiteX0" fmla="*/ 735766 w 7458352"/>
              <a:gd name="connsiteY0" fmla="*/ 8160 h 865010"/>
              <a:gd name="connsiteX1" fmla="*/ 7458352 w 7458352"/>
              <a:gd name="connsiteY1" fmla="*/ 8160 h 865010"/>
              <a:gd name="connsiteX2" fmla="*/ 7458144 w 7458352"/>
              <a:gd name="connsiteY2" fmla="*/ 200169 h 865010"/>
              <a:gd name="connsiteX3" fmla="*/ 7451280 w 7458352"/>
              <a:gd name="connsiteY3" fmla="*/ 446253 h 865010"/>
              <a:gd name="connsiteX4" fmla="*/ 7451280 w 7458352"/>
              <a:gd name="connsiteY4" fmla="*/ 865010 h 865010"/>
              <a:gd name="connsiteX5" fmla="*/ 872856 w 7458352"/>
              <a:gd name="connsiteY5" fmla="*/ 865010 h 865010"/>
              <a:gd name="connsiteX6" fmla="*/ 0 w 7458352"/>
              <a:gd name="connsiteY6" fmla="*/ 0 h 865010"/>
              <a:gd name="connsiteX7" fmla="*/ 735766 w 7458352"/>
              <a:gd name="connsiteY7" fmla="*/ 8160 h 865010"/>
              <a:gd name="connsiteX0" fmla="*/ 0 w 7458352"/>
              <a:gd name="connsiteY0" fmla="*/ 0 h 865010"/>
              <a:gd name="connsiteX1" fmla="*/ 7458352 w 7458352"/>
              <a:gd name="connsiteY1" fmla="*/ 8160 h 865010"/>
              <a:gd name="connsiteX2" fmla="*/ 7458144 w 7458352"/>
              <a:gd name="connsiteY2" fmla="*/ 200169 h 865010"/>
              <a:gd name="connsiteX3" fmla="*/ 7451280 w 7458352"/>
              <a:gd name="connsiteY3" fmla="*/ 446253 h 865010"/>
              <a:gd name="connsiteX4" fmla="*/ 7451280 w 7458352"/>
              <a:gd name="connsiteY4" fmla="*/ 865010 h 865010"/>
              <a:gd name="connsiteX5" fmla="*/ 872856 w 7458352"/>
              <a:gd name="connsiteY5" fmla="*/ 865010 h 865010"/>
              <a:gd name="connsiteX6" fmla="*/ 0 w 7458352"/>
              <a:gd name="connsiteY6" fmla="*/ 0 h 865010"/>
              <a:gd name="connsiteX0" fmla="*/ 0 w 8008731"/>
              <a:gd name="connsiteY0" fmla="*/ 0 h 865010"/>
              <a:gd name="connsiteX1" fmla="*/ 7458352 w 8008731"/>
              <a:gd name="connsiteY1" fmla="*/ 8160 h 865010"/>
              <a:gd name="connsiteX2" fmla="*/ 7451280 w 8008731"/>
              <a:gd name="connsiteY2" fmla="*/ 446253 h 865010"/>
              <a:gd name="connsiteX3" fmla="*/ 7451280 w 8008731"/>
              <a:gd name="connsiteY3" fmla="*/ 865010 h 865010"/>
              <a:gd name="connsiteX4" fmla="*/ 872856 w 8008731"/>
              <a:gd name="connsiteY4" fmla="*/ 865010 h 865010"/>
              <a:gd name="connsiteX5" fmla="*/ 0 w 8008731"/>
              <a:gd name="connsiteY5" fmla="*/ 0 h 865010"/>
              <a:gd name="connsiteX0" fmla="*/ 0 w 8333118"/>
              <a:gd name="connsiteY0" fmla="*/ 0 h 865010"/>
              <a:gd name="connsiteX1" fmla="*/ 7458352 w 8333118"/>
              <a:gd name="connsiteY1" fmla="*/ 8160 h 865010"/>
              <a:gd name="connsiteX2" fmla="*/ 7451280 w 8333118"/>
              <a:gd name="connsiteY2" fmla="*/ 865010 h 865010"/>
              <a:gd name="connsiteX3" fmla="*/ 872856 w 8333118"/>
              <a:gd name="connsiteY3" fmla="*/ 865010 h 865010"/>
              <a:gd name="connsiteX4" fmla="*/ 0 w 8333118"/>
              <a:gd name="connsiteY4" fmla="*/ 0 h 865010"/>
              <a:gd name="connsiteX0" fmla="*/ 0 w 7940145"/>
              <a:gd name="connsiteY0" fmla="*/ 0 h 865010"/>
              <a:gd name="connsiteX1" fmla="*/ 7458352 w 7940145"/>
              <a:gd name="connsiteY1" fmla="*/ 8160 h 865010"/>
              <a:gd name="connsiteX2" fmla="*/ 7451280 w 7940145"/>
              <a:gd name="connsiteY2" fmla="*/ 865010 h 865010"/>
              <a:gd name="connsiteX3" fmla="*/ 872856 w 7940145"/>
              <a:gd name="connsiteY3" fmla="*/ 865010 h 865010"/>
              <a:gd name="connsiteX4" fmla="*/ 0 w 7940145"/>
              <a:gd name="connsiteY4" fmla="*/ 0 h 865010"/>
              <a:gd name="connsiteX0" fmla="*/ 0 w 7458352"/>
              <a:gd name="connsiteY0" fmla="*/ 0 h 865010"/>
              <a:gd name="connsiteX1" fmla="*/ 7458352 w 7458352"/>
              <a:gd name="connsiteY1" fmla="*/ 8160 h 865010"/>
              <a:gd name="connsiteX2" fmla="*/ 7451280 w 7458352"/>
              <a:gd name="connsiteY2" fmla="*/ 865010 h 865010"/>
              <a:gd name="connsiteX3" fmla="*/ 872856 w 7458352"/>
              <a:gd name="connsiteY3" fmla="*/ 865010 h 865010"/>
              <a:gd name="connsiteX4" fmla="*/ 0 w 7458352"/>
              <a:gd name="connsiteY4" fmla="*/ 0 h 865010"/>
              <a:gd name="connsiteX0" fmla="*/ 0 w 7463155"/>
              <a:gd name="connsiteY0" fmla="*/ 0 h 870948"/>
              <a:gd name="connsiteX1" fmla="*/ 7458352 w 7463155"/>
              <a:gd name="connsiteY1" fmla="*/ 8160 h 870948"/>
              <a:gd name="connsiteX2" fmla="*/ 7463155 w 7463155"/>
              <a:gd name="connsiteY2" fmla="*/ 870948 h 870948"/>
              <a:gd name="connsiteX3" fmla="*/ 872856 w 7463155"/>
              <a:gd name="connsiteY3" fmla="*/ 865010 h 870948"/>
              <a:gd name="connsiteX4" fmla="*/ 0 w 7463155"/>
              <a:gd name="connsiteY4" fmla="*/ 0 h 870948"/>
              <a:gd name="connsiteX0" fmla="*/ 0 w 7463155"/>
              <a:gd name="connsiteY0" fmla="*/ 0 h 870948"/>
              <a:gd name="connsiteX1" fmla="*/ 7226004 w 7463155"/>
              <a:gd name="connsiteY1" fmla="*/ 225517 h 870948"/>
              <a:gd name="connsiteX2" fmla="*/ 7463155 w 7463155"/>
              <a:gd name="connsiteY2" fmla="*/ 870948 h 870948"/>
              <a:gd name="connsiteX3" fmla="*/ 872856 w 7463155"/>
              <a:gd name="connsiteY3" fmla="*/ 865010 h 870948"/>
              <a:gd name="connsiteX4" fmla="*/ 0 w 7463155"/>
              <a:gd name="connsiteY4" fmla="*/ 0 h 870948"/>
              <a:gd name="connsiteX0" fmla="*/ 0 w 7463155"/>
              <a:gd name="connsiteY0" fmla="*/ 0 h 870948"/>
              <a:gd name="connsiteX1" fmla="*/ 7360916 w 7463155"/>
              <a:gd name="connsiteY1" fmla="*/ 23150 h 870948"/>
              <a:gd name="connsiteX2" fmla="*/ 7463155 w 7463155"/>
              <a:gd name="connsiteY2" fmla="*/ 870948 h 870948"/>
              <a:gd name="connsiteX3" fmla="*/ 872856 w 7463155"/>
              <a:gd name="connsiteY3" fmla="*/ 865010 h 870948"/>
              <a:gd name="connsiteX4" fmla="*/ 0 w 7463155"/>
              <a:gd name="connsiteY4" fmla="*/ 0 h 870948"/>
              <a:gd name="connsiteX0" fmla="*/ 0 w 7365719"/>
              <a:gd name="connsiteY0" fmla="*/ 0 h 865010"/>
              <a:gd name="connsiteX1" fmla="*/ 7360916 w 7365719"/>
              <a:gd name="connsiteY1" fmla="*/ 23150 h 865010"/>
              <a:gd name="connsiteX2" fmla="*/ 7365719 w 7365719"/>
              <a:gd name="connsiteY2" fmla="*/ 863453 h 865010"/>
              <a:gd name="connsiteX3" fmla="*/ 872856 w 7365719"/>
              <a:gd name="connsiteY3" fmla="*/ 865010 h 865010"/>
              <a:gd name="connsiteX4" fmla="*/ 0 w 7365719"/>
              <a:gd name="connsiteY4" fmla="*/ 0 h 865010"/>
              <a:gd name="connsiteX0" fmla="*/ 0 w 7223313"/>
              <a:gd name="connsiteY0" fmla="*/ 6830 h 841860"/>
              <a:gd name="connsiteX1" fmla="*/ 7218510 w 7223313"/>
              <a:gd name="connsiteY1" fmla="*/ 0 h 841860"/>
              <a:gd name="connsiteX2" fmla="*/ 7223313 w 7223313"/>
              <a:gd name="connsiteY2" fmla="*/ 840303 h 841860"/>
              <a:gd name="connsiteX3" fmla="*/ 730450 w 7223313"/>
              <a:gd name="connsiteY3" fmla="*/ 841860 h 841860"/>
              <a:gd name="connsiteX4" fmla="*/ 0 w 7223313"/>
              <a:gd name="connsiteY4" fmla="*/ 6830 h 841860"/>
              <a:gd name="connsiteX0" fmla="*/ 0 w 7212680"/>
              <a:gd name="connsiteY0" fmla="*/ 1514 h 841860"/>
              <a:gd name="connsiteX1" fmla="*/ 7207877 w 7212680"/>
              <a:gd name="connsiteY1" fmla="*/ 0 h 841860"/>
              <a:gd name="connsiteX2" fmla="*/ 7212680 w 7212680"/>
              <a:gd name="connsiteY2" fmla="*/ 840303 h 841860"/>
              <a:gd name="connsiteX3" fmla="*/ 719817 w 7212680"/>
              <a:gd name="connsiteY3" fmla="*/ 841860 h 841860"/>
              <a:gd name="connsiteX4" fmla="*/ 0 w 7212680"/>
              <a:gd name="connsiteY4" fmla="*/ 1514 h 8418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2680" h="841860">
                <a:moveTo>
                  <a:pt x="0" y="1514"/>
                </a:moveTo>
                <a:lnTo>
                  <a:pt x="7207877" y="0"/>
                </a:lnTo>
                <a:lnTo>
                  <a:pt x="7212680" y="840303"/>
                </a:lnTo>
                <a:lnTo>
                  <a:pt x="719817" y="841860"/>
                </a:lnTo>
                <a:lnTo>
                  <a:pt x="0" y="1514"/>
                </a:lnTo>
                <a:close/>
              </a:path>
            </a:pathLst>
          </a:custGeom>
          <a:solidFill>
            <a:srgbClr val="FFB612"/>
          </a:solidFill>
          <a:ln w="9525" cap="flat" cmpd="sng" algn="ctr">
            <a:no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graphicFrame>
        <p:nvGraphicFramePr>
          <p:cNvPr id="1026" name="Object 1" hidden="1"/>
          <p:cNvGraphicFramePr>
            <a:graphicFrameLocks noChangeAspect="1"/>
          </p:cNvGraphicFramePr>
          <p:nvPr>
            <p:custDataLst>
              <p:tags r:id="rId16"/>
            </p:custDataLst>
            <p:extLst>
              <p:ext uri="{D42A27DB-BD31-4B8C-83A1-F6EECF244321}">
                <p14:modId xmlns:p14="http://schemas.microsoft.com/office/powerpoint/2010/main" val="1581127996"/>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17" imgW="360" imgH="360" progId="">
                  <p:embed/>
                </p:oleObj>
              </mc:Choice>
              <mc:Fallback>
                <p:oleObj name="think-cell Slide" r:id="rId17" imgW="360" imgH="360" progId="">
                  <p:embed/>
                  <p:pic>
                    <p:nvPicPr>
                      <p:cNvPr id="0" name="Picture 19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Rectangle 1"/>
          <p:cNvSpPr/>
          <p:nvPr/>
        </p:nvSpPr>
        <p:spPr bwMode="auto">
          <a:xfrm>
            <a:off x="2013" y="6594085"/>
            <a:ext cx="9144000" cy="285622"/>
          </a:xfrm>
          <a:prstGeom prst="rect">
            <a:avLst/>
          </a:prstGeom>
          <a:solidFill>
            <a:schemeClr val="accent1"/>
          </a:solidFill>
          <a:ln w="9525" cap="flat" cmpd="sng" algn="ctr">
            <a:no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rgbClr val="000000"/>
              </a:solidFill>
              <a:effectLst/>
              <a:latin typeface="Arial" charset="0"/>
            </a:endParaRPr>
          </a:p>
        </p:txBody>
      </p:sp>
      <p:sp>
        <p:nvSpPr>
          <p:cNvPr id="1030" name="Rectangle 38"/>
          <p:cNvSpPr>
            <a:spLocks noChangeArrowheads="1"/>
          </p:cNvSpPr>
          <p:nvPr/>
        </p:nvSpPr>
        <p:spPr bwMode="auto">
          <a:xfrm>
            <a:off x="8228013" y="6682196"/>
            <a:ext cx="601662" cy="1222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ctr"/>
          <a:lstStyle/>
          <a:p>
            <a:pPr algn="r"/>
            <a:fld id="{6A1AFC78-DF8C-42DB-9AB1-82C2FAEDB555}" type="slidenum">
              <a:rPr lang="de-DE" sz="800" b="1" i="0">
                <a:solidFill>
                  <a:schemeClr val="accent2"/>
                </a:solidFill>
                <a:latin typeface="Roboto"/>
                <a:cs typeface="Roboto"/>
              </a:rPr>
              <a:pPr algn="r"/>
              <a:t>‹#›</a:t>
            </a:fld>
            <a:endParaRPr lang="de-DE" sz="800" b="1" i="0" dirty="0">
              <a:solidFill>
                <a:schemeClr val="accent2"/>
              </a:solidFill>
              <a:latin typeface="Roboto"/>
              <a:cs typeface="Roboto"/>
            </a:endParaRPr>
          </a:p>
        </p:txBody>
      </p:sp>
      <p:pic>
        <p:nvPicPr>
          <p:cNvPr id="10" name="Picture 174"/>
          <p:cNvPicPr>
            <a:picLocks noChangeAspect="1" noChangeArrowheads="1"/>
          </p:cNvPicPr>
          <p:nvPr/>
        </p:nvPicPr>
        <p:blipFill>
          <a:blip r:embed="rId19" cstate="print"/>
          <a:stretch>
            <a:fillRect/>
          </a:stretch>
        </p:blipFill>
        <p:spPr bwMode="auto">
          <a:xfrm>
            <a:off x="206515" y="333363"/>
            <a:ext cx="1487424" cy="53035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1" name="Rectangle 2"/>
          <p:cNvSpPr>
            <a:spLocks noGrp="1" noChangeArrowheads="1"/>
          </p:cNvSpPr>
          <p:nvPr>
            <p:ph type="title"/>
          </p:nvPr>
        </p:nvSpPr>
        <p:spPr bwMode="auto">
          <a:xfrm>
            <a:off x="521550" y="908720"/>
            <a:ext cx="8325589" cy="7584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de-DE"/>
              <a:t>Mastertitelformat bearbeiten</a:t>
            </a:r>
            <a:endParaRPr lang="de-DE" dirty="0"/>
          </a:p>
        </p:txBody>
      </p:sp>
      <p:cxnSp>
        <p:nvCxnSpPr>
          <p:cNvPr id="14" name="Straight Connector 38"/>
          <p:cNvCxnSpPr>
            <a:cxnSpLocks noChangeShapeType="1"/>
          </p:cNvCxnSpPr>
          <p:nvPr/>
        </p:nvCxnSpPr>
        <p:spPr bwMode="auto">
          <a:xfrm>
            <a:off x="623515" y="1700808"/>
            <a:ext cx="8206160" cy="0"/>
          </a:xfrm>
          <a:prstGeom prst="line">
            <a:avLst/>
          </a:prstGeom>
          <a:noFill/>
          <a:ln w="19050" algn="ctr">
            <a:solidFill>
              <a:srgbClr val="FFB612"/>
            </a:solidFill>
            <a:round/>
            <a:headEnd/>
            <a:tailEnd type="none" w="lg"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1866519" y="0"/>
            <a:ext cx="720000" cy="842780"/>
          </a:xfrm>
          <a:prstGeom prst="line">
            <a:avLst/>
          </a:prstGeom>
          <a:solidFill>
            <a:schemeClr val="bg1"/>
          </a:solidFill>
          <a:ln w="12700" cap="flat" cmpd="sng" algn="ctr">
            <a:solidFill>
              <a:schemeClr val="accent1"/>
            </a:solidFill>
            <a:prstDash val="solid"/>
            <a:round/>
            <a:headEnd type="none" w="med" len="med"/>
            <a:tailEnd type="none" w="lg"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5" name="Gerade Verbindung 14"/>
          <p:cNvCxnSpPr/>
          <p:nvPr/>
        </p:nvCxnSpPr>
        <p:spPr bwMode="auto">
          <a:xfrm>
            <a:off x="1778236" y="0"/>
            <a:ext cx="720000" cy="842780"/>
          </a:xfrm>
          <a:prstGeom prst="line">
            <a:avLst/>
          </a:prstGeom>
          <a:solidFill>
            <a:schemeClr val="bg1"/>
          </a:solidFill>
          <a:ln w="12700" cap="flat" cmpd="sng" algn="ctr">
            <a:solidFill>
              <a:schemeClr val="accent1"/>
            </a:solidFill>
            <a:prstDash val="solid"/>
            <a:round/>
            <a:headEnd type="none" w="med" len="med"/>
            <a:tailEnd type="none" w="lg"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1689953" y="0"/>
            <a:ext cx="720000" cy="842780"/>
          </a:xfrm>
          <a:prstGeom prst="line">
            <a:avLst/>
          </a:prstGeom>
          <a:solidFill>
            <a:schemeClr val="bg1"/>
          </a:solidFill>
          <a:ln w="12700" cap="flat" cmpd="sng" algn="ctr">
            <a:solidFill>
              <a:schemeClr val="accent1"/>
            </a:solidFill>
            <a:prstDash val="solid"/>
            <a:round/>
            <a:headEnd type="none" w="med" len="med"/>
            <a:tailEnd type="none" w="lg"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7" name="Gerade Verbindung 16"/>
          <p:cNvCxnSpPr/>
          <p:nvPr/>
        </p:nvCxnSpPr>
        <p:spPr bwMode="auto">
          <a:xfrm>
            <a:off x="1601670" y="0"/>
            <a:ext cx="720000" cy="842780"/>
          </a:xfrm>
          <a:prstGeom prst="line">
            <a:avLst/>
          </a:prstGeom>
          <a:solidFill>
            <a:schemeClr val="bg1"/>
          </a:solidFill>
          <a:ln w="12700" cap="flat" cmpd="sng" algn="ctr">
            <a:solidFill>
              <a:schemeClr val="accent1"/>
            </a:solidFill>
            <a:prstDash val="solid"/>
            <a:round/>
            <a:headEnd type="none" w="med" len="med"/>
            <a:tailEnd type="none" w="lg"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20" name="Rectangle 3"/>
          <p:cNvSpPr>
            <a:spLocks noGrp="1" noChangeArrowheads="1"/>
          </p:cNvSpPr>
          <p:nvPr>
            <p:ph type="body" idx="1"/>
          </p:nvPr>
        </p:nvSpPr>
        <p:spPr bwMode="auto">
          <a:xfrm>
            <a:off x="521550" y="1844823"/>
            <a:ext cx="8362100" cy="442738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p:txBody>
      </p:sp>
      <p:sp>
        <p:nvSpPr>
          <p:cNvPr id="18" name="Text Box 39"/>
          <p:cNvSpPr txBox="1">
            <a:spLocks noChangeArrowheads="1"/>
          </p:cNvSpPr>
          <p:nvPr userDrawn="1"/>
        </p:nvSpPr>
        <p:spPr bwMode="auto">
          <a:xfrm>
            <a:off x="624710" y="6669360"/>
            <a:ext cx="3947290" cy="1877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sz="1600">
                <a:solidFill>
                  <a:srgbClr val="000000"/>
                </a:solidFill>
                <a:latin typeface="Arial" pitchFamily="34" charset="0"/>
              </a:defRPr>
            </a:lvl1pPr>
            <a:lvl2pPr marL="742950" indent="-285750" eaLnBrk="0" hangingPunct="0">
              <a:defRPr sz="1600">
                <a:solidFill>
                  <a:srgbClr val="000000"/>
                </a:solidFill>
                <a:latin typeface="Arial" pitchFamily="34" charset="0"/>
              </a:defRPr>
            </a:lvl2pPr>
            <a:lvl3pPr marL="1143000" indent="-228600" eaLnBrk="0" hangingPunct="0">
              <a:defRPr sz="1600">
                <a:solidFill>
                  <a:srgbClr val="000000"/>
                </a:solidFill>
                <a:latin typeface="Arial" pitchFamily="34" charset="0"/>
              </a:defRPr>
            </a:lvl3pPr>
            <a:lvl4pPr marL="1600200" indent="-228600" eaLnBrk="0" hangingPunct="0">
              <a:defRPr sz="1600">
                <a:solidFill>
                  <a:srgbClr val="000000"/>
                </a:solidFill>
                <a:latin typeface="Arial" pitchFamily="34" charset="0"/>
              </a:defRPr>
            </a:lvl4pPr>
            <a:lvl5pPr marL="2057400" indent="-228600" eaLnBrk="0" hangingPunct="0">
              <a:defRPr sz="1600">
                <a:solidFill>
                  <a:srgbClr val="000000"/>
                </a:solidFill>
                <a:latin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800" b="0" i="0" dirty="0">
                <a:solidFill>
                  <a:schemeClr val="accent2"/>
                </a:solidFill>
                <a:latin typeface="+mn-lt"/>
                <a:cs typeface="Roboto"/>
              </a:rPr>
              <a:t>27 February 2024 | </a:t>
            </a:r>
            <a:r>
              <a:rPr lang="en-US" sz="800" b="0" i="0" dirty="0">
                <a:solidFill>
                  <a:schemeClr val="accent2"/>
                </a:solidFill>
                <a:latin typeface="+mn-lt"/>
                <a:cs typeface="Roboto"/>
              </a:rPr>
              <a:t>ICMPD/2024/2/</a:t>
            </a:r>
            <a:r>
              <a:rPr lang="en-US" sz="800" b="0" i="0" dirty="0" err="1">
                <a:solidFill>
                  <a:schemeClr val="accent2"/>
                </a:solidFill>
                <a:latin typeface="+mn-lt"/>
                <a:cs typeface="Roboto"/>
              </a:rPr>
              <a:t>STREAMinG</a:t>
            </a:r>
            <a:r>
              <a:rPr lang="en-US" sz="800" b="0" i="0" dirty="0">
                <a:solidFill>
                  <a:schemeClr val="accent2"/>
                </a:solidFill>
                <a:latin typeface="+mn-lt"/>
                <a:cs typeface="Roboto"/>
              </a:rPr>
              <a:t>/CP3/GEO</a:t>
            </a:r>
            <a:endParaRPr lang="en-GB" sz="800" b="0" i="0" dirty="0">
              <a:solidFill>
                <a:schemeClr val="accent2"/>
              </a:solidFill>
              <a:latin typeface="+mn-lt"/>
              <a:cs typeface="Roboto"/>
            </a:endParaRPr>
          </a:p>
          <a:p>
            <a:pPr eaLnBrk="1" hangingPunct="1"/>
            <a:endParaRPr lang="en-GB" sz="800" b="0" i="0" dirty="0">
              <a:solidFill>
                <a:schemeClr val="accent2"/>
              </a:solidFill>
              <a:latin typeface="+mn-lt"/>
              <a:cs typeface="Roboto"/>
            </a:endParaRPr>
          </a:p>
        </p:txBody>
      </p:sp>
    </p:spTree>
  </p:cSld>
  <p:clrMap bg1="lt1" tx1="dk1" bg2="lt2" tx2="dk2" accent1="accent1" accent2="accent2" accent3="accent3" accent4="accent4" accent5="accent5" accent6="accent6" hlink="hlink" folHlink="folHlink"/>
  <p:sldLayoutIdLst>
    <p:sldLayoutId id="2147483671" r:id="rId1"/>
    <p:sldLayoutId id="2147483676" r:id="rId2"/>
    <p:sldLayoutId id="2147483661" r:id="rId3"/>
    <p:sldLayoutId id="2147483672" r:id="rId4"/>
    <p:sldLayoutId id="2147483663" r:id="rId5"/>
    <p:sldLayoutId id="2147483682" r:id="rId6"/>
    <p:sldLayoutId id="2147483675" r:id="rId7"/>
    <p:sldLayoutId id="2147483677" r:id="rId8"/>
    <p:sldLayoutId id="2147483680" r:id="rId9"/>
    <p:sldLayoutId id="2147483678" r:id="rId10"/>
    <p:sldLayoutId id="2147483679" r:id="rId11"/>
    <p:sldLayoutId id="2147483673" r:id="rId12"/>
    <p:sldLayoutId id="2147483674" r:id="rId13"/>
    <p:sldLayoutId id="2147483681" r:id="rId14"/>
  </p:sldLayoutIdLst>
  <p:hf hdr="0" ftr="0"/>
  <p:txStyles>
    <p:titleStyle>
      <a:lvl1pPr algn="l" rtl="0" eaLnBrk="1" fontAlgn="base" hangingPunct="1">
        <a:spcBef>
          <a:spcPct val="0"/>
        </a:spcBef>
        <a:spcAft>
          <a:spcPct val="0"/>
        </a:spcAft>
        <a:defRPr sz="2400" b="1" i="0" spc="60">
          <a:solidFill>
            <a:srgbClr val="53504F"/>
          </a:solidFill>
          <a:latin typeface="+mj-lt"/>
          <a:ea typeface="Roboto" charset="0"/>
          <a:cs typeface="Roboto" charset="0"/>
        </a:defRPr>
      </a:lvl1pPr>
      <a:lvl2pPr algn="l" rtl="0" eaLnBrk="1" fontAlgn="base" hangingPunct="1">
        <a:spcBef>
          <a:spcPct val="0"/>
        </a:spcBef>
        <a:spcAft>
          <a:spcPct val="0"/>
        </a:spcAft>
        <a:defRPr sz="2000" b="1">
          <a:solidFill>
            <a:srgbClr val="000000"/>
          </a:solidFill>
          <a:latin typeface="Arial" charset="0"/>
        </a:defRPr>
      </a:lvl2pPr>
      <a:lvl3pPr algn="l" rtl="0" eaLnBrk="1" fontAlgn="base" hangingPunct="1">
        <a:spcBef>
          <a:spcPct val="0"/>
        </a:spcBef>
        <a:spcAft>
          <a:spcPct val="0"/>
        </a:spcAft>
        <a:defRPr sz="2000" b="1">
          <a:solidFill>
            <a:srgbClr val="000000"/>
          </a:solidFill>
          <a:latin typeface="Arial" charset="0"/>
        </a:defRPr>
      </a:lvl3pPr>
      <a:lvl4pPr algn="l" rtl="0" eaLnBrk="1" fontAlgn="base" hangingPunct="1">
        <a:spcBef>
          <a:spcPct val="0"/>
        </a:spcBef>
        <a:spcAft>
          <a:spcPct val="0"/>
        </a:spcAft>
        <a:defRPr sz="2000" b="1">
          <a:solidFill>
            <a:srgbClr val="000000"/>
          </a:solidFill>
          <a:latin typeface="Arial" charset="0"/>
        </a:defRPr>
      </a:lvl4pPr>
      <a:lvl5pPr algn="l" rtl="0" eaLnBrk="1" fontAlgn="base" hangingPunct="1">
        <a:spcBef>
          <a:spcPct val="0"/>
        </a:spcBef>
        <a:spcAft>
          <a:spcPct val="0"/>
        </a:spcAft>
        <a:defRPr sz="2000" b="1">
          <a:solidFill>
            <a:srgbClr val="000000"/>
          </a:solidFill>
          <a:latin typeface="Arial" charset="0"/>
        </a:defRPr>
      </a:lvl5pPr>
      <a:lvl6pPr marL="457200" algn="l" rtl="0" eaLnBrk="1" fontAlgn="base" hangingPunct="1">
        <a:spcBef>
          <a:spcPct val="0"/>
        </a:spcBef>
        <a:spcAft>
          <a:spcPct val="0"/>
        </a:spcAft>
        <a:defRPr sz="2000" b="1">
          <a:solidFill>
            <a:srgbClr val="000000"/>
          </a:solidFill>
          <a:latin typeface="Arial" charset="0"/>
        </a:defRPr>
      </a:lvl6pPr>
      <a:lvl7pPr marL="914400" algn="l" rtl="0" eaLnBrk="1" fontAlgn="base" hangingPunct="1">
        <a:spcBef>
          <a:spcPct val="0"/>
        </a:spcBef>
        <a:spcAft>
          <a:spcPct val="0"/>
        </a:spcAft>
        <a:defRPr sz="2000" b="1">
          <a:solidFill>
            <a:srgbClr val="000000"/>
          </a:solidFill>
          <a:latin typeface="Arial" charset="0"/>
        </a:defRPr>
      </a:lvl7pPr>
      <a:lvl8pPr marL="1371600" algn="l" rtl="0" eaLnBrk="1" fontAlgn="base" hangingPunct="1">
        <a:spcBef>
          <a:spcPct val="0"/>
        </a:spcBef>
        <a:spcAft>
          <a:spcPct val="0"/>
        </a:spcAft>
        <a:defRPr sz="2000" b="1">
          <a:solidFill>
            <a:srgbClr val="000000"/>
          </a:solidFill>
          <a:latin typeface="Arial" charset="0"/>
        </a:defRPr>
      </a:lvl8pPr>
      <a:lvl9pPr marL="1828800" algn="l" rtl="0" eaLnBrk="1" fontAlgn="base" hangingPunct="1">
        <a:spcBef>
          <a:spcPct val="0"/>
        </a:spcBef>
        <a:spcAft>
          <a:spcPct val="0"/>
        </a:spcAft>
        <a:defRPr sz="2000" b="1">
          <a:solidFill>
            <a:srgbClr val="000000"/>
          </a:solidFill>
          <a:latin typeface="Arial" charset="0"/>
        </a:defRPr>
      </a:lvl9pPr>
    </p:titleStyle>
    <p:bodyStyle>
      <a:lvl1pPr marL="274638" indent="-274638" algn="l" rtl="0" eaLnBrk="1" fontAlgn="base" hangingPunct="1">
        <a:spcBef>
          <a:spcPct val="20000"/>
        </a:spcBef>
        <a:spcAft>
          <a:spcPct val="0"/>
        </a:spcAft>
        <a:buSzPct val="70000"/>
        <a:buFontTx/>
        <a:buBlip>
          <a:blip r:embed="rId20"/>
        </a:buBlip>
        <a:defRPr sz="1800" b="0" i="0" spc="10">
          <a:solidFill>
            <a:srgbClr val="53504F"/>
          </a:solidFill>
          <a:latin typeface="+mn-lt"/>
          <a:ea typeface="Roboto" charset="0"/>
          <a:cs typeface="Roboto" charset="0"/>
        </a:defRPr>
      </a:lvl1pPr>
      <a:lvl2pPr marL="719138" indent="-261938" algn="l" rtl="0" eaLnBrk="1" fontAlgn="base" hangingPunct="1">
        <a:spcBef>
          <a:spcPct val="20000"/>
        </a:spcBef>
        <a:spcAft>
          <a:spcPct val="0"/>
        </a:spcAft>
        <a:buSzPct val="110000"/>
        <a:buFontTx/>
        <a:buBlip>
          <a:blip r:embed="rId21"/>
        </a:buBlip>
        <a:defRPr sz="1800" b="0" i="0" spc="10">
          <a:solidFill>
            <a:srgbClr val="53504F"/>
          </a:solidFill>
          <a:latin typeface="+mj-lt"/>
          <a:ea typeface="Roboto" charset="0"/>
          <a:cs typeface="Roboto" charset="0"/>
        </a:defRPr>
      </a:lvl2pPr>
      <a:lvl3pPr marL="1143000" indent="-228600" algn="l" rtl="0" eaLnBrk="1" fontAlgn="base" hangingPunct="1">
        <a:spcBef>
          <a:spcPct val="20000"/>
        </a:spcBef>
        <a:spcAft>
          <a:spcPct val="0"/>
        </a:spcAft>
        <a:buSzPct val="110000"/>
        <a:buFontTx/>
        <a:buBlip>
          <a:blip r:embed="rId22"/>
        </a:buBlip>
        <a:defRPr sz="1800" b="0" i="0" spc="10">
          <a:solidFill>
            <a:srgbClr val="53504F"/>
          </a:solidFill>
          <a:latin typeface="+mn-lt"/>
          <a:ea typeface="Roboto" charset="0"/>
          <a:cs typeface="Roboto" charset="0"/>
        </a:defRPr>
      </a:lvl3pPr>
      <a:lvl4pPr marL="1346200" indent="-187325" algn="l" rtl="0" eaLnBrk="1" fontAlgn="base" hangingPunct="1">
        <a:lnSpc>
          <a:spcPct val="95000"/>
        </a:lnSpc>
        <a:spcBef>
          <a:spcPct val="20000"/>
        </a:spcBef>
        <a:spcAft>
          <a:spcPct val="20000"/>
        </a:spcAft>
        <a:buBlip>
          <a:blip r:embed="rId23"/>
        </a:buBlip>
        <a:defRPr>
          <a:solidFill>
            <a:schemeClr val="tx1"/>
          </a:solidFill>
          <a:latin typeface="+mn-lt"/>
        </a:defRPr>
      </a:lvl4pPr>
      <a:lvl5pPr marL="1708150" indent="-182563" algn="l" rtl="0" eaLnBrk="1" fontAlgn="base" hangingPunct="1">
        <a:lnSpc>
          <a:spcPct val="95000"/>
        </a:lnSpc>
        <a:spcBef>
          <a:spcPct val="20000"/>
        </a:spcBef>
        <a:spcAft>
          <a:spcPct val="20000"/>
        </a:spcAft>
        <a:buBlip>
          <a:blip r:embed="rId23"/>
        </a:buBlip>
        <a:defRPr>
          <a:solidFill>
            <a:schemeClr val="tx1"/>
          </a:solidFill>
          <a:latin typeface="+mn-lt"/>
        </a:defRPr>
      </a:lvl5pPr>
      <a:lvl6pPr marL="2165350" indent="-182563" algn="l" rtl="0" eaLnBrk="1" fontAlgn="base" hangingPunct="1">
        <a:lnSpc>
          <a:spcPct val="95000"/>
        </a:lnSpc>
        <a:spcBef>
          <a:spcPct val="20000"/>
        </a:spcBef>
        <a:spcAft>
          <a:spcPct val="20000"/>
        </a:spcAft>
        <a:buBlip>
          <a:blip r:embed="rId23"/>
        </a:buBlip>
        <a:defRPr>
          <a:solidFill>
            <a:schemeClr val="tx1"/>
          </a:solidFill>
          <a:latin typeface="+mn-lt"/>
        </a:defRPr>
      </a:lvl6pPr>
      <a:lvl7pPr marL="2622550" indent="-182563" algn="l" rtl="0" eaLnBrk="1" fontAlgn="base" hangingPunct="1">
        <a:lnSpc>
          <a:spcPct val="95000"/>
        </a:lnSpc>
        <a:spcBef>
          <a:spcPct val="20000"/>
        </a:spcBef>
        <a:spcAft>
          <a:spcPct val="20000"/>
        </a:spcAft>
        <a:buBlip>
          <a:blip r:embed="rId23"/>
        </a:buBlip>
        <a:defRPr>
          <a:solidFill>
            <a:schemeClr val="tx1"/>
          </a:solidFill>
          <a:latin typeface="+mn-lt"/>
        </a:defRPr>
      </a:lvl7pPr>
      <a:lvl8pPr marL="3079750" indent="-182563" algn="l" rtl="0" eaLnBrk="1" fontAlgn="base" hangingPunct="1">
        <a:lnSpc>
          <a:spcPct val="95000"/>
        </a:lnSpc>
        <a:spcBef>
          <a:spcPct val="20000"/>
        </a:spcBef>
        <a:spcAft>
          <a:spcPct val="20000"/>
        </a:spcAft>
        <a:buBlip>
          <a:blip r:embed="rId23"/>
        </a:buBlip>
        <a:defRPr>
          <a:solidFill>
            <a:schemeClr val="tx1"/>
          </a:solidFill>
          <a:latin typeface="+mn-lt"/>
        </a:defRPr>
      </a:lvl8pPr>
      <a:lvl9pPr marL="3536950" indent="-182563" algn="l" rtl="0" eaLnBrk="1" fontAlgn="base" hangingPunct="1">
        <a:lnSpc>
          <a:spcPct val="95000"/>
        </a:lnSpc>
        <a:spcBef>
          <a:spcPct val="20000"/>
        </a:spcBef>
        <a:spcAft>
          <a:spcPct val="20000"/>
        </a:spcAft>
        <a:buBlip>
          <a:blip r:embed="rId23"/>
        </a:buBlip>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68" userDrawn="1">
          <p15:clr>
            <a:srgbClr val="F26B43"/>
          </p15:clr>
        </p15:guide>
        <p15:guide id="2" pos="385" userDrawn="1">
          <p15:clr>
            <a:srgbClr val="F26B43"/>
          </p15:clr>
        </p15:guide>
        <p15:guide id="3" pos="5573" userDrawn="1">
          <p15:clr>
            <a:srgbClr val="F26B43"/>
          </p15:clr>
        </p15:guide>
        <p15:guide id="4" orient="horz" pos="394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4.jpeg"/><Relationship Id="rId4" Type="http://schemas.openxmlformats.org/officeDocument/2006/relationships/image" Target="../media/image1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in-tendhost.co.uk/icmpd/aspx/BuyerProfiles" TargetMode="External"/><Relationship Id="rId2" Type="http://schemas.openxmlformats.org/officeDocument/2006/relationships/hyperlink" Target="https://in-tendhost.co.uk/icmpd/aspx/Tenders/Appraisal"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mailto:hibe@icmpd.org" TargetMode="External"/><Relationship Id="rId2" Type="http://schemas.openxmlformats.org/officeDocument/2006/relationships/image" Target="../media/image18.png"/><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a:xfrm>
            <a:off x="1151620" y="4031205"/>
            <a:ext cx="7327280" cy="1119188"/>
          </a:xfrm>
        </p:spPr>
        <p:txBody>
          <a:bodyPr/>
          <a:lstStyle/>
          <a:p>
            <a:r>
              <a:rPr lang="en-GB" dirty="0" err="1"/>
              <a:t>STREAMinG</a:t>
            </a:r>
            <a:r>
              <a:rPr lang="en-GB" dirty="0"/>
              <a:t> Phase II - Call for Proposals </a:t>
            </a:r>
          </a:p>
        </p:txBody>
      </p:sp>
      <p:sp>
        <p:nvSpPr>
          <p:cNvPr id="3074" name="Rectangle 3"/>
          <p:cNvSpPr>
            <a:spLocks noGrp="1" noChangeArrowheads="1"/>
          </p:cNvSpPr>
          <p:nvPr>
            <p:ph type="subTitle" idx="1"/>
          </p:nvPr>
        </p:nvSpPr>
        <p:spPr>
          <a:xfrm>
            <a:off x="1151620" y="5299036"/>
            <a:ext cx="7327280" cy="830264"/>
          </a:xfrm>
        </p:spPr>
        <p:txBody>
          <a:bodyPr/>
          <a:lstStyle/>
          <a:p>
            <a:r>
              <a:rPr lang="en-GB" b="1" dirty="0"/>
              <a:t>1. Information Session</a:t>
            </a:r>
          </a:p>
          <a:p>
            <a:endParaRPr lang="en-GB" dirty="0"/>
          </a:p>
        </p:txBody>
      </p:sp>
      <p:pic>
        <p:nvPicPr>
          <p:cNvPr id="5" name="Picture 4"/>
          <p:cNvPicPr/>
          <p:nvPr/>
        </p:nvPicPr>
        <p:blipFill>
          <a:blip r:embed="rId3" cstate="print">
            <a:extLst>
              <a:ext uri="{28A0092B-C50C-407E-A947-70E740481C1C}">
                <a14:useLocalDpi xmlns:a14="http://schemas.microsoft.com/office/drawing/2010/main" val="0"/>
              </a:ext>
            </a:extLst>
          </a:blip>
          <a:srcRect/>
          <a:stretch/>
        </p:blipFill>
        <p:spPr bwMode="auto">
          <a:xfrm>
            <a:off x="1259632" y="4067365"/>
            <a:ext cx="3727450" cy="520769"/>
          </a:xfrm>
          <a:prstGeom prst="rect">
            <a:avLst/>
          </a:prstGeom>
          <a:noFill/>
          <a:ln>
            <a:noFill/>
          </a:ln>
        </p:spPr>
      </p:pic>
      <p:pic>
        <p:nvPicPr>
          <p:cNvPr id="6" name="Picture 5" descr="Blue text on a white background&#10;&#10;Description automatically generated">
            <a:extLst>
              <a:ext uri="{FF2B5EF4-FFF2-40B4-BE49-F238E27FC236}">
                <a16:creationId xmlns:a16="http://schemas.microsoft.com/office/drawing/2014/main" id="{90FB61C1-F5E1-752D-C888-563E53493BB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3528" y="729289"/>
            <a:ext cx="4987082" cy="1045337"/>
          </a:xfrm>
          <a:prstGeom prst="rect">
            <a:avLst/>
          </a:prstGeom>
        </p:spPr>
      </p:pic>
      <p:pic>
        <p:nvPicPr>
          <p:cNvPr id="8" name="Picture 7" descr="A close up of a logo&#10;&#10;Description automatically generated">
            <a:extLst>
              <a:ext uri="{FF2B5EF4-FFF2-40B4-BE49-F238E27FC236}">
                <a16:creationId xmlns:a16="http://schemas.microsoft.com/office/drawing/2014/main" id="{A9EA7D6E-CEAA-46A8-DAED-9F0784397D3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12160" y="846486"/>
            <a:ext cx="2274362" cy="810941"/>
          </a:xfrm>
          <a:prstGeom prst="rect">
            <a:avLst/>
          </a:prstGeom>
        </p:spPr>
      </p:pic>
    </p:spTree>
    <p:extLst>
      <p:ext uri="{BB962C8B-B14F-4D97-AF65-F5344CB8AC3E}">
        <p14:creationId xmlns:p14="http://schemas.microsoft.com/office/powerpoint/2010/main" val="1504960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101"/>
          <p:cNvGraphicFramePr>
            <a:graphicFrameLocks noGrp="1"/>
          </p:cNvGraphicFramePr>
          <p:nvPr>
            <p:extLst>
              <p:ext uri="{D42A27DB-BD31-4B8C-83A1-F6EECF244321}">
                <p14:modId xmlns:p14="http://schemas.microsoft.com/office/powerpoint/2010/main" val="2552938017"/>
              </p:ext>
            </p:extLst>
          </p:nvPr>
        </p:nvGraphicFramePr>
        <p:xfrm>
          <a:off x="611560" y="2000690"/>
          <a:ext cx="8145906" cy="3028950"/>
        </p:xfrm>
        <a:graphic>
          <a:graphicData uri="http://schemas.openxmlformats.org/drawingml/2006/table">
            <a:tbl>
              <a:tblPr/>
              <a:tblGrid>
                <a:gridCol w="8145906">
                  <a:extLst>
                    <a:ext uri="{9D8B030D-6E8A-4147-A177-3AD203B41FA5}">
                      <a16:colId xmlns:a16="http://schemas.microsoft.com/office/drawing/2014/main" val="20000"/>
                    </a:ext>
                  </a:extLst>
                </a:gridCol>
              </a:tblGrid>
              <a:tr h="504825">
                <a:tc>
                  <a:txBody>
                    <a:bodyPr/>
                    <a:lstStyle/>
                    <a:p>
                      <a:pPr marL="304800" marR="0" lvl="0" indent="-30480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spc="0" normalizeH="0" baseline="0" dirty="0">
                          <a:ln>
                            <a:noFill/>
                          </a:ln>
                          <a:solidFill>
                            <a:schemeClr val="accent2"/>
                          </a:solidFill>
                          <a:effectLst/>
                          <a:latin typeface="+mn-lt"/>
                          <a:cs typeface="Roboto"/>
                        </a:rPr>
                        <a:t>Financial allocation</a:t>
                      </a:r>
                    </a:p>
                  </a:txBody>
                  <a:tcPr marL="90000" marR="90000" marT="46799" marB="46799" anchor="ctr" horzOverflow="overflow">
                    <a:lnL>
                      <a:noFill/>
                    </a:lnL>
                    <a:lnR w="12700" cap="flat" cmpd="sng" algn="ctr">
                      <a:noFill/>
                      <a:prstDash val="solid"/>
                      <a:round/>
                      <a:headEnd type="none" w="med" len="med"/>
                      <a:tailEnd type="none" w="med" len="med"/>
                    </a:lnR>
                    <a:lnT>
                      <a:noFill/>
                    </a:lnT>
                    <a:lnB w="12700" cap="flat" cmpd="sng" algn="ctr">
                      <a:solidFill>
                        <a:srgbClr val="FFB61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4825">
                <a:tc>
                  <a:txBody>
                    <a:bodyPr/>
                    <a:lstStyle/>
                    <a:p>
                      <a:pPr marL="304800" marR="0" lvl="0" indent="-30480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spc="0" normalizeH="0" baseline="0" dirty="0">
                          <a:ln>
                            <a:noFill/>
                          </a:ln>
                          <a:solidFill>
                            <a:schemeClr val="accent2"/>
                          </a:solidFill>
                          <a:effectLst/>
                          <a:latin typeface="+mn-lt"/>
                          <a:cs typeface="Roboto"/>
                        </a:rPr>
                        <a:t>Eligibility criteria</a:t>
                      </a: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solidFill>
                        <a:srgbClr val="FFB61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4825">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spc="0" normalizeH="0" baseline="0" dirty="0">
                          <a:ln>
                            <a:noFill/>
                          </a:ln>
                          <a:solidFill>
                            <a:schemeClr val="accent2"/>
                          </a:solidFill>
                          <a:effectLst/>
                          <a:latin typeface="+mn-lt"/>
                          <a:cs typeface="Roboto"/>
                        </a:rPr>
                        <a:t>Mandatory annexes and requested documents</a:t>
                      </a: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solidFill>
                        <a:srgbClr val="FFB61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4825">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spc="0" normalizeH="0" baseline="0" dirty="0">
                          <a:ln>
                            <a:noFill/>
                          </a:ln>
                          <a:solidFill>
                            <a:schemeClr val="accent2"/>
                          </a:solidFill>
                          <a:effectLst/>
                          <a:latin typeface="+mn-lt"/>
                          <a:cs typeface="Roboto"/>
                        </a:rPr>
                        <a:t>Budget</a:t>
                      </a: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solidFill>
                        <a:srgbClr val="FFB61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4825">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spc="0" normalizeH="0" baseline="0" dirty="0">
                          <a:ln>
                            <a:noFill/>
                          </a:ln>
                          <a:solidFill>
                            <a:schemeClr val="accent2"/>
                          </a:solidFill>
                          <a:effectLst/>
                          <a:latin typeface="+mn-lt"/>
                          <a:cs typeface="Roboto"/>
                        </a:rPr>
                        <a:t>Online application portal</a:t>
                      </a: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solidFill>
                        <a:srgbClr val="FFB61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4825">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spc="0" normalizeH="0" baseline="0" dirty="0">
                        <a:ln>
                          <a:noFill/>
                        </a:ln>
                        <a:solidFill>
                          <a:schemeClr val="accent2"/>
                        </a:solidFill>
                        <a:effectLst/>
                        <a:latin typeface="+mn-lt"/>
                        <a:cs typeface="Roboto"/>
                      </a:endParaRP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2" name="Title 1"/>
          <p:cNvSpPr>
            <a:spLocks noGrp="1"/>
          </p:cNvSpPr>
          <p:nvPr>
            <p:ph type="title" idx="4294967295"/>
          </p:nvPr>
        </p:nvSpPr>
        <p:spPr>
          <a:xfrm>
            <a:off x="521549" y="908720"/>
            <a:ext cx="8370931" cy="758487"/>
          </a:xfrm>
        </p:spPr>
        <p:txBody>
          <a:bodyPr/>
          <a:lstStyle/>
          <a:p>
            <a:r>
              <a:rPr lang="de-DE" dirty="0"/>
              <a:t>Agenda – Administrative part</a:t>
            </a:r>
          </a:p>
        </p:txBody>
      </p:sp>
    </p:spTree>
    <p:extLst>
      <p:ext uri="{BB962C8B-B14F-4D97-AF65-F5344CB8AC3E}">
        <p14:creationId xmlns:p14="http://schemas.microsoft.com/office/powerpoint/2010/main" val="4198206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US" dirty="0"/>
              <a:t>Financial allocation provided by ICMPD</a:t>
            </a:r>
            <a:endParaRPr lang="en-GB" dirty="0"/>
          </a:p>
        </p:txBody>
      </p:sp>
      <p:sp>
        <p:nvSpPr>
          <p:cNvPr id="3" name="Content Placeholder 2"/>
          <p:cNvSpPr>
            <a:spLocks noGrp="1"/>
          </p:cNvSpPr>
          <p:nvPr>
            <p:ph idx="1"/>
          </p:nvPr>
        </p:nvSpPr>
        <p:spPr/>
        <p:txBody>
          <a:bodyPr/>
          <a:lstStyle/>
          <a:p>
            <a:r>
              <a:rPr lang="en-GB" sz="2000" dirty="0"/>
              <a:t>The overall indicative amount: </a:t>
            </a:r>
            <a:r>
              <a:rPr lang="en-GB" sz="2000" b="1" dirty="0"/>
              <a:t>EUR 200 000 </a:t>
            </a:r>
          </a:p>
          <a:p>
            <a:endParaRPr lang="en-GB" sz="2000" dirty="0"/>
          </a:p>
          <a:p>
            <a:r>
              <a:rPr lang="en-GB" sz="2000" dirty="0"/>
              <a:t>The requested grant amount for actions shall be:</a:t>
            </a:r>
          </a:p>
          <a:p>
            <a:pPr marL="285750" lvl="0" indent="-285750">
              <a:buFont typeface="Arial" panose="020B0604020202020204" pitchFamily="34" charset="0"/>
              <a:buChar char="•"/>
            </a:pPr>
            <a:r>
              <a:rPr lang="en-GB" sz="2000" dirty="0"/>
              <a:t>Minimum </a:t>
            </a:r>
            <a:r>
              <a:rPr lang="en-GB" sz="2000" b="1" dirty="0"/>
              <a:t>EUR 45 000</a:t>
            </a:r>
            <a:r>
              <a:rPr lang="en-GB" sz="2000" dirty="0"/>
              <a:t>;</a:t>
            </a:r>
          </a:p>
          <a:p>
            <a:pPr marL="285750" lvl="0" indent="-285750">
              <a:buFont typeface="Arial" panose="020B0604020202020204" pitchFamily="34" charset="0"/>
              <a:buChar char="•"/>
            </a:pPr>
            <a:r>
              <a:rPr lang="en-GB" sz="2000" dirty="0"/>
              <a:t>Maximum </a:t>
            </a:r>
            <a:r>
              <a:rPr lang="en-GB" sz="2000" b="1" dirty="0"/>
              <a:t>EUR 50 000</a:t>
            </a:r>
          </a:p>
          <a:p>
            <a:pPr lvl="0"/>
            <a:endParaRPr lang="de-DE" sz="2000" dirty="0"/>
          </a:p>
          <a:p>
            <a:pPr lvl="0"/>
            <a:r>
              <a:rPr lang="de-DE" sz="2000" b="1" dirty="0"/>
              <a:t>Co-financing</a:t>
            </a:r>
            <a:endParaRPr lang="en-GB" sz="2000" b="1" dirty="0"/>
          </a:p>
          <a:p>
            <a:pPr marL="285750" indent="-285750">
              <a:buFont typeface="Arial" panose="020B0604020202020204" pitchFamily="34" charset="0"/>
              <a:buChar char="•"/>
            </a:pPr>
            <a:r>
              <a:rPr lang="en-GB" sz="2000" dirty="0"/>
              <a:t>ICMPD finances up to 100% of the total eligible cost of an action.</a:t>
            </a:r>
          </a:p>
          <a:p>
            <a:pPr marL="285750" indent="-285750">
              <a:buFont typeface="Arial" panose="020B0604020202020204" pitchFamily="34" charset="0"/>
              <a:buChar char="•"/>
            </a:pPr>
            <a:r>
              <a:rPr lang="en-GB" sz="2000" dirty="0"/>
              <a:t>Co-financing is not a mandatory requirement.</a:t>
            </a:r>
          </a:p>
          <a:p>
            <a:pPr marL="285750" indent="-285750">
              <a:buFont typeface="Arial" panose="020B0604020202020204" pitchFamily="34" charset="0"/>
              <a:buChar char="•"/>
            </a:pPr>
            <a:r>
              <a:rPr lang="en-GB" sz="2000" dirty="0"/>
              <a:t>Absence of co-financing shall be duly justified.</a:t>
            </a:r>
          </a:p>
        </p:txBody>
      </p:sp>
    </p:spTree>
    <p:extLst>
      <p:ext uri="{BB962C8B-B14F-4D97-AF65-F5344CB8AC3E}">
        <p14:creationId xmlns:p14="http://schemas.microsoft.com/office/powerpoint/2010/main" val="3782200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Eligibility of applicants I</a:t>
            </a:r>
          </a:p>
        </p:txBody>
      </p:sp>
      <p:sp>
        <p:nvSpPr>
          <p:cNvPr id="3" name="Content Placeholder 2"/>
          <p:cNvSpPr>
            <a:spLocks noGrp="1"/>
          </p:cNvSpPr>
          <p:nvPr>
            <p:ph idx="1"/>
          </p:nvPr>
        </p:nvSpPr>
        <p:spPr>
          <a:xfrm>
            <a:off x="521550" y="1844823"/>
            <a:ext cx="8370930" cy="4392489"/>
          </a:xfrm>
        </p:spPr>
        <p:txBody>
          <a:bodyPr/>
          <a:lstStyle/>
          <a:p>
            <a:pPr algn="just"/>
            <a:r>
              <a:rPr lang="en-GB" dirty="0"/>
              <a:t>In order to be eligible, the Lead Applicants must;</a:t>
            </a:r>
          </a:p>
          <a:p>
            <a:pPr marL="342900" lvl="1" indent="-342900" algn="just">
              <a:buFont typeface="+mj-lt"/>
              <a:buAutoNum type="alphaLcParenR"/>
            </a:pPr>
            <a:r>
              <a:rPr lang="en-US" dirty="0"/>
              <a:t>be a legal person, and</a:t>
            </a:r>
          </a:p>
          <a:p>
            <a:pPr marL="342900" lvl="1" indent="-342900" algn="just">
              <a:buFont typeface="+mj-lt"/>
              <a:buAutoNum type="alphaLcParenR"/>
            </a:pPr>
            <a:r>
              <a:rPr lang="en-US" dirty="0"/>
              <a:t>be directly responsible for the preparation and management of the action, with the co-applicants not acting as an intermediary.</a:t>
            </a:r>
          </a:p>
          <a:p>
            <a:pPr marL="342900" lvl="1" indent="-342900" algn="just">
              <a:buFont typeface="+mj-lt"/>
              <a:buAutoNum type="alphaLcParenR"/>
            </a:pPr>
            <a:r>
              <a:rPr lang="en-US" dirty="0"/>
              <a:t>be a Non-Governmental </a:t>
            </a:r>
            <a:r>
              <a:rPr lang="en-US" dirty="0" err="1"/>
              <a:t>Organisation</a:t>
            </a:r>
            <a:r>
              <a:rPr lang="en-US" dirty="0"/>
              <a:t>*, and</a:t>
            </a:r>
          </a:p>
          <a:p>
            <a:pPr marL="342900" lvl="1" indent="-342900" algn="just">
              <a:buFont typeface="+mj-lt"/>
              <a:buAutoNum type="alphaLcParenR"/>
            </a:pPr>
            <a:r>
              <a:rPr lang="en-US" dirty="0"/>
              <a:t>be established in Georgia in accordance with the legal requirements of the Government of Georgia.</a:t>
            </a:r>
          </a:p>
          <a:p>
            <a:pPr marL="0" lvl="1" indent="0" algn="just">
              <a:buNone/>
            </a:pPr>
            <a:endParaRPr lang="en-US" sz="1600" dirty="0"/>
          </a:p>
          <a:p>
            <a:pPr algn="just"/>
            <a:r>
              <a:rPr lang="en-US" dirty="0">
                <a:solidFill>
                  <a:schemeClr val="bg2">
                    <a:lumMod val="75000"/>
                  </a:schemeClr>
                </a:solidFill>
              </a:rPr>
              <a:t>A consortium of organizations is recommended. </a:t>
            </a:r>
            <a:r>
              <a:rPr lang="en-US" u="sng" dirty="0">
                <a:solidFill>
                  <a:schemeClr val="bg2">
                    <a:lumMod val="75000"/>
                  </a:schemeClr>
                </a:solidFill>
              </a:rPr>
              <a:t>Consortia consisting of a maximum of three (3) applicants, i.e., the Lead applicant plus a maximum of 2 co-applicants, are eligible. </a:t>
            </a:r>
          </a:p>
          <a:p>
            <a:pPr algn="just"/>
            <a:endParaRPr lang="en-US" dirty="0"/>
          </a:p>
          <a:p>
            <a:pPr algn="just"/>
            <a:r>
              <a:rPr lang="en-US" i="1" dirty="0"/>
              <a:t>*</a:t>
            </a:r>
            <a:r>
              <a:rPr lang="en-US" sz="1600" i="1" dirty="0"/>
              <a:t>Non-governmental </a:t>
            </a:r>
            <a:r>
              <a:rPr lang="en-US" sz="1600" i="1" dirty="0" err="1"/>
              <a:t>organisation</a:t>
            </a:r>
            <a:r>
              <a:rPr lang="en-US" sz="1600" i="1" dirty="0"/>
              <a:t>’ means a voluntary, independent from government, non-profit </a:t>
            </a:r>
            <a:r>
              <a:rPr lang="en-US" sz="1600" i="1" dirty="0" err="1"/>
              <a:t>organisation</a:t>
            </a:r>
            <a:r>
              <a:rPr lang="en-US" sz="1600" i="1" dirty="0"/>
              <a:t>, which is not a political party or a trade union.</a:t>
            </a:r>
            <a:endParaRPr lang="en-GB" i="1" dirty="0"/>
          </a:p>
        </p:txBody>
      </p:sp>
    </p:spTree>
    <p:extLst>
      <p:ext uri="{BB962C8B-B14F-4D97-AF65-F5344CB8AC3E}">
        <p14:creationId xmlns:p14="http://schemas.microsoft.com/office/powerpoint/2010/main" val="3516523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Eligibility of applicants II</a:t>
            </a:r>
          </a:p>
        </p:txBody>
      </p:sp>
      <p:sp>
        <p:nvSpPr>
          <p:cNvPr id="3" name="Content Placeholder 2"/>
          <p:cNvSpPr>
            <a:spLocks noGrp="1"/>
          </p:cNvSpPr>
          <p:nvPr>
            <p:ph idx="1"/>
          </p:nvPr>
        </p:nvSpPr>
        <p:spPr/>
        <p:txBody>
          <a:bodyPr/>
          <a:lstStyle/>
          <a:p>
            <a:pPr algn="just"/>
            <a:endParaRPr lang="en-US" dirty="0"/>
          </a:p>
          <a:p>
            <a:pPr algn="just"/>
            <a:endParaRPr lang="en-US" dirty="0"/>
          </a:p>
          <a:p>
            <a:pPr marL="285750" indent="-285750" algn="just">
              <a:buFont typeface="Arial" panose="020B0604020202020204" pitchFamily="34" charset="0"/>
              <a:buChar char="•"/>
            </a:pPr>
            <a:endParaRPr lang="en-US" dirty="0"/>
          </a:p>
        </p:txBody>
      </p:sp>
      <p:sp>
        <p:nvSpPr>
          <p:cNvPr id="4" name="Content Placeholder 2">
            <a:extLst>
              <a:ext uri="{FF2B5EF4-FFF2-40B4-BE49-F238E27FC236}">
                <a16:creationId xmlns:a16="http://schemas.microsoft.com/office/drawing/2014/main" id="{A11755B6-6649-CE37-C412-8DE376EE8401}"/>
              </a:ext>
            </a:extLst>
          </p:cNvPr>
          <p:cNvSpPr txBox="1">
            <a:spLocks/>
          </p:cNvSpPr>
          <p:nvPr/>
        </p:nvSpPr>
        <p:spPr bwMode="auto">
          <a:xfrm>
            <a:off x="521549" y="1667207"/>
            <a:ext cx="8370930" cy="478262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SzPct val="70000"/>
              <a:buFontTx/>
              <a:buNone/>
              <a:defRPr sz="1800" b="0" i="0" spc="10">
                <a:solidFill>
                  <a:srgbClr val="53504F"/>
                </a:solidFill>
                <a:latin typeface="+mn-lt"/>
                <a:ea typeface="Roboto" charset="0"/>
                <a:cs typeface="Roboto" charset="0"/>
              </a:defRPr>
            </a:lvl1pPr>
            <a:lvl2pPr marL="719138" indent="-261938" algn="l" rtl="0" eaLnBrk="1" fontAlgn="base" hangingPunct="1">
              <a:spcBef>
                <a:spcPct val="20000"/>
              </a:spcBef>
              <a:spcAft>
                <a:spcPct val="0"/>
              </a:spcAft>
              <a:buSzPct val="70000"/>
              <a:buFontTx/>
              <a:buBlip>
                <a:blip r:embed="rId3"/>
              </a:buBlip>
              <a:defRPr sz="1800" b="0" i="0" spc="10">
                <a:solidFill>
                  <a:srgbClr val="53504F"/>
                </a:solidFill>
                <a:latin typeface="+mn-lt"/>
                <a:ea typeface="Roboto" charset="0"/>
                <a:cs typeface="Roboto" charset="0"/>
              </a:defRPr>
            </a:lvl2pPr>
            <a:lvl3pPr marL="1143000" indent="-228600" algn="l" rtl="0" eaLnBrk="1" fontAlgn="base" hangingPunct="1">
              <a:spcBef>
                <a:spcPct val="20000"/>
              </a:spcBef>
              <a:spcAft>
                <a:spcPct val="0"/>
              </a:spcAft>
              <a:buSzPct val="120000"/>
              <a:buFontTx/>
              <a:buBlip>
                <a:blip r:embed="rId4"/>
              </a:buBlip>
              <a:defRPr sz="1800" b="0" i="0" spc="10">
                <a:solidFill>
                  <a:srgbClr val="53504F"/>
                </a:solidFill>
                <a:latin typeface="+mn-lt"/>
                <a:ea typeface="Roboto" charset="0"/>
                <a:cs typeface="Roboto" charset="0"/>
              </a:defRPr>
            </a:lvl3pPr>
            <a:lvl4pPr marL="1346200" indent="-187325" algn="l" rtl="0" eaLnBrk="1" fontAlgn="base" hangingPunct="1">
              <a:lnSpc>
                <a:spcPct val="95000"/>
              </a:lnSpc>
              <a:spcBef>
                <a:spcPct val="20000"/>
              </a:spcBef>
              <a:spcAft>
                <a:spcPct val="20000"/>
              </a:spcAft>
              <a:buSzPct val="120000"/>
              <a:buFontTx/>
              <a:buBlip>
                <a:blip r:embed="rId5"/>
              </a:buBlip>
              <a:defRPr sz="1800" b="0" i="0">
                <a:solidFill>
                  <a:schemeClr val="accent2"/>
                </a:solidFill>
                <a:latin typeface="+mn-lt"/>
                <a:ea typeface="Roboto" charset="0"/>
                <a:cs typeface="Roboto" charset="0"/>
              </a:defRPr>
            </a:lvl4pPr>
            <a:lvl5pPr marL="1708150" indent="-182563" algn="l" rtl="0" eaLnBrk="1" fontAlgn="base" hangingPunct="1">
              <a:lnSpc>
                <a:spcPct val="95000"/>
              </a:lnSpc>
              <a:spcBef>
                <a:spcPct val="20000"/>
              </a:spcBef>
              <a:spcAft>
                <a:spcPct val="20000"/>
              </a:spcAft>
              <a:buBlip>
                <a:blip r:embed="rId6"/>
              </a:buBlip>
              <a:defRPr sz="1400" b="0" i="0">
                <a:solidFill>
                  <a:schemeClr val="tx1"/>
                </a:solidFill>
                <a:latin typeface="Roboto" charset="0"/>
                <a:ea typeface="Roboto" charset="0"/>
                <a:cs typeface="Roboto" charset="0"/>
              </a:defRPr>
            </a:lvl5pPr>
            <a:lvl6pPr marL="2165350" indent="-182563" algn="l" rtl="0" eaLnBrk="1" fontAlgn="base" hangingPunct="1">
              <a:lnSpc>
                <a:spcPct val="95000"/>
              </a:lnSpc>
              <a:spcBef>
                <a:spcPct val="20000"/>
              </a:spcBef>
              <a:spcAft>
                <a:spcPct val="20000"/>
              </a:spcAft>
              <a:buBlip>
                <a:blip r:embed="rId6"/>
              </a:buBlip>
              <a:defRPr>
                <a:solidFill>
                  <a:schemeClr val="tx1"/>
                </a:solidFill>
                <a:latin typeface="+mn-lt"/>
              </a:defRPr>
            </a:lvl6pPr>
            <a:lvl7pPr marL="2622550" indent="-182563" algn="l" rtl="0" eaLnBrk="1" fontAlgn="base" hangingPunct="1">
              <a:lnSpc>
                <a:spcPct val="95000"/>
              </a:lnSpc>
              <a:spcBef>
                <a:spcPct val="20000"/>
              </a:spcBef>
              <a:spcAft>
                <a:spcPct val="20000"/>
              </a:spcAft>
              <a:buBlip>
                <a:blip r:embed="rId6"/>
              </a:buBlip>
              <a:defRPr>
                <a:solidFill>
                  <a:schemeClr val="tx1"/>
                </a:solidFill>
                <a:latin typeface="+mn-lt"/>
              </a:defRPr>
            </a:lvl7pPr>
            <a:lvl8pPr marL="3079750" indent="-182563" algn="l" rtl="0" eaLnBrk="1" fontAlgn="base" hangingPunct="1">
              <a:lnSpc>
                <a:spcPct val="95000"/>
              </a:lnSpc>
              <a:spcBef>
                <a:spcPct val="20000"/>
              </a:spcBef>
              <a:spcAft>
                <a:spcPct val="20000"/>
              </a:spcAft>
              <a:buBlip>
                <a:blip r:embed="rId6"/>
              </a:buBlip>
              <a:defRPr>
                <a:solidFill>
                  <a:schemeClr val="tx1"/>
                </a:solidFill>
                <a:latin typeface="+mn-lt"/>
              </a:defRPr>
            </a:lvl8pPr>
            <a:lvl9pPr marL="3536950" indent="-182563" algn="l" rtl="0" eaLnBrk="1" fontAlgn="base" hangingPunct="1">
              <a:lnSpc>
                <a:spcPct val="95000"/>
              </a:lnSpc>
              <a:spcBef>
                <a:spcPct val="20000"/>
              </a:spcBef>
              <a:spcAft>
                <a:spcPct val="20000"/>
              </a:spcAft>
              <a:buBlip>
                <a:blip r:embed="rId6"/>
              </a:buBlip>
              <a:defRPr>
                <a:solidFill>
                  <a:schemeClr val="tx1"/>
                </a:solidFill>
                <a:latin typeface="+mn-lt"/>
              </a:defRPr>
            </a:lvl9pPr>
          </a:lstStyle>
          <a:p>
            <a:pPr algn="just"/>
            <a:r>
              <a:rPr lang="en-GB" kern="0" dirty="0"/>
              <a:t>In order to be eligible, the Co-Applicants must;</a:t>
            </a:r>
          </a:p>
          <a:p>
            <a:pPr marL="342900" lvl="1" indent="-342900" algn="just">
              <a:buFont typeface="+mj-lt"/>
              <a:buAutoNum type="alphaLcParenR"/>
            </a:pPr>
            <a:r>
              <a:rPr lang="en-US" kern="0" dirty="0"/>
              <a:t>be a legal person, and</a:t>
            </a:r>
          </a:p>
          <a:p>
            <a:pPr marL="342900" lvl="1" indent="-342900" algn="just">
              <a:buFont typeface="+mj-lt"/>
              <a:buAutoNum type="alphaLcParenR"/>
            </a:pPr>
            <a:r>
              <a:rPr lang="en-US" kern="0" dirty="0"/>
              <a:t>be directly responsible for the preparation and management of the action, with the Lead-applicant not acting as an intermediary;</a:t>
            </a:r>
          </a:p>
          <a:p>
            <a:pPr marL="342900" lvl="1" indent="-342900" algn="just">
              <a:buFont typeface="+mj-lt"/>
              <a:buAutoNum type="alphaLcParenR"/>
            </a:pPr>
            <a:r>
              <a:rPr lang="en-US" kern="0" dirty="0"/>
              <a:t>be a Non-Governmental </a:t>
            </a:r>
            <a:r>
              <a:rPr lang="en-US" kern="0" dirty="0" err="1"/>
              <a:t>Organisation</a:t>
            </a:r>
            <a:r>
              <a:rPr lang="en-US" kern="0" dirty="0"/>
              <a:t>, and</a:t>
            </a:r>
          </a:p>
          <a:p>
            <a:pPr marL="342900" lvl="1" indent="-342900" algn="just">
              <a:buFont typeface="+mj-lt"/>
              <a:buAutoNum type="alphaLcParenR"/>
            </a:pPr>
            <a:r>
              <a:rPr lang="en-US" kern="0" dirty="0"/>
              <a:t>be established in Georgia in accordance with the legal requirements of the Government of Georgia, or;</a:t>
            </a:r>
          </a:p>
          <a:p>
            <a:pPr marL="358775" lvl="1" indent="0" algn="just">
              <a:buNone/>
            </a:pPr>
            <a:r>
              <a:rPr lang="en-US" kern="0" dirty="0"/>
              <a:t> be diaspora organization* registered in one of the EU member states according to   relevant national legislation.</a:t>
            </a:r>
          </a:p>
          <a:p>
            <a:pPr marL="0" lvl="1" indent="0" algn="just">
              <a:buNone/>
            </a:pPr>
            <a:r>
              <a:rPr lang="en-US" dirty="0"/>
              <a:t>A consortium can only have one diaspora organization. </a:t>
            </a:r>
            <a:r>
              <a:rPr lang="en-US" u="sng" dirty="0"/>
              <a:t>Collaboration with local authorities (local government organizations) and private for-profit sector organizations in the action is recommended and highly encouraged. However, grants will not be provided to these entities</a:t>
            </a:r>
            <a:r>
              <a:rPr lang="en-US" u="sng" kern="0" dirty="0"/>
              <a:t>.</a:t>
            </a:r>
          </a:p>
          <a:p>
            <a:pPr marL="0" lvl="1" indent="0" algn="just">
              <a:spcBef>
                <a:spcPts val="0"/>
              </a:spcBef>
              <a:buNone/>
            </a:pPr>
            <a:endParaRPr lang="en-US" i="1" kern="0" dirty="0"/>
          </a:p>
          <a:p>
            <a:pPr marL="0" lvl="1" indent="0" algn="just">
              <a:buNone/>
            </a:pPr>
            <a:r>
              <a:rPr lang="en-US" sz="1600" i="1" dirty="0"/>
              <a:t>*Diaspora </a:t>
            </a:r>
            <a:r>
              <a:rPr lang="en-US" sz="1600" i="1" dirty="0" err="1"/>
              <a:t>organisation</a:t>
            </a:r>
            <a:r>
              <a:rPr lang="en-US" sz="1600" i="1" dirty="0"/>
              <a:t> is a community created in accordance with the legislation of the state of residence (Law of Georgia on Compatriots Residing Abroad and Diaspora </a:t>
            </a:r>
            <a:r>
              <a:rPr lang="en-US" sz="1600" i="1" dirty="0" err="1"/>
              <a:t>Organisations</a:t>
            </a:r>
            <a:r>
              <a:rPr lang="en-US" sz="1600" i="1" dirty="0"/>
              <a:t>) </a:t>
            </a:r>
          </a:p>
          <a:p>
            <a:pPr marL="0" lvl="1" indent="0" algn="just">
              <a:buFontTx/>
              <a:buNone/>
            </a:pPr>
            <a:endParaRPr lang="en-US" sz="1600" kern="0" dirty="0"/>
          </a:p>
        </p:txBody>
      </p:sp>
    </p:spTree>
    <p:extLst>
      <p:ext uri="{BB962C8B-B14F-4D97-AF65-F5344CB8AC3E}">
        <p14:creationId xmlns:p14="http://schemas.microsoft.com/office/powerpoint/2010/main" val="2168061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Eligibility of applicants III</a:t>
            </a:r>
          </a:p>
        </p:txBody>
      </p:sp>
      <p:sp>
        <p:nvSpPr>
          <p:cNvPr id="3" name="Content Placeholder 2"/>
          <p:cNvSpPr>
            <a:spLocks noGrp="1"/>
          </p:cNvSpPr>
          <p:nvPr>
            <p:ph idx="1"/>
          </p:nvPr>
        </p:nvSpPr>
        <p:spPr/>
        <p:txBody>
          <a:bodyPr/>
          <a:lstStyle/>
          <a:p>
            <a:r>
              <a:rPr lang="en-GB" b="1" dirty="0"/>
              <a:t>Operational and financial capacity:</a:t>
            </a:r>
          </a:p>
          <a:p>
            <a:endParaRPr lang="en-GB" b="1" dirty="0"/>
          </a:p>
          <a:p>
            <a:r>
              <a:rPr lang="en-GB" dirty="0"/>
              <a:t>The applicants shall:</a:t>
            </a:r>
          </a:p>
          <a:p>
            <a:pPr marL="285750" lvl="0" indent="-285750">
              <a:buFont typeface="Arial" panose="020B0604020202020204" pitchFamily="34" charset="0"/>
              <a:buChar char="•"/>
            </a:pPr>
            <a:r>
              <a:rPr lang="en-GB" dirty="0"/>
              <a:t>Have financial and operational capacity to undertake the proposed Action.</a:t>
            </a:r>
          </a:p>
          <a:p>
            <a:pPr marL="285750" lvl="0" indent="-285750">
              <a:buFont typeface="Arial" panose="020B0604020202020204" pitchFamily="34" charset="0"/>
              <a:buChar char="•"/>
            </a:pPr>
            <a:r>
              <a:rPr lang="en-GB" dirty="0"/>
              <a:t>Have necessary professional competences and qualifications to complete proposed Action.</a:t>
            </a:r>
          </a:p>
          <a:p>
            <a:pPr marL="285750" lvl="0" indent="-285750">
              <a:buFont typeface="Arial" panose="020B0604020202020204" pitchFamily="34" charset="0"/>
              <a:buChar char="•"/>
            </a:pPr>
            <a:endParaRPr lang="en-GB" dirty="0"/>
          </a:p>
          <a:p>
            <a:pPr lvl="0"/>
            <a:endParaRPr lang="en-GB" dirty="0"/>
          </a:p>
        </p:txBody>
      </p:sp>
    </p:spTree>
    <p:extLst>
      <p:ext uri="{BB962C8B-B14F-4D97-AF65-F5344CB8AC3E}">
        <p14:creationId xmlns:p14="http://schemas.microsoft.com/office/powerpoint/2010/main" val="3474644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6FC22-CE8C-5610-7CCD-0D1FC5452F17}"/>
              </a:ext>
            </a:extLst>
          </p:cNvPr>
          <p:cNvSpPr>
            <a:spLocks noGrp="1"/>
          </p:cNvSpPr>
          <p:nvPr>
            <p:ph type="title" idx="4294967295"/>
          </p:nvPr>
        </p:nvSpPr>
        <p:spPr>
          <a:xfrm>
            <a:off x="521549" y="908720"/>
            <a:ext cx="8370931" cy="758487"/>
          </a:xfrm>
        </p:spPr>
        <p:txBody>
          <a:bodyPr/>
          <a:lstStyle/>
          <a:p>
            <a:r>
              <a:rPr lang="en-GB" dirty="0"/>
              <a:t>Eligibility of applicants III</a:t>
            </a:r>
          </a:p>
        </p:txBody>
      </p:sp>
      <p:sp>
        <p:nvSpPr>
          <p:cNvPr id="3" name="Content Placeholder 2">
            <a:extLst>
              <a:ext uri="{FF2B5EF4-FFF2-40B4-BE49-F238E27FC236}">
                <a16:creationId xmlns:a16="http://schemas.microsoft.com/office/drawing/2014/main" id="{AFE2B2BF-5ECE-A35C-AF9F-75E88FF35EDA}"/>
              </a:ext>
            </a:extLst>
          </p:cNvPr>
          <p:cNvSpPr>
            <a:spLocks noGrp="1"/>
          </p:cNvSpPr>
          <p:nvPr>
            <p:ph idx="1"/>
          </p:nvPr>
        </p:nvSpPr>
        <p:spPr/>
        <p:txBody>
          <a:bodyPr/>
          <a:lstStyle/>
          <a:p>
            <a:r>
              <a:rPr lang="en-US" b="1" dirty="0"/>
              <a:t>Exclusion criteria</a:t>
            </a:r>
          </a:p>
          <a:p>
            <a:r>
              <a:rPr lang="en-US" dirty="0"/>
              <a:t>As a general principle, but in observance of the principle of proportionality, ICMPD shall exclude from participation applicants which were found in situations of: </a:t>
            </a:r>
          </a:p>
          <a:p>
            <a:pPr marL="285750" indent="-285750">
              <a:buFont typeface="Wingdings" panose="05000000000000000000" pitchFamily="2" charset="2"/>
              <a:buChar char="§"/>
            </a:pPr>
            <a:r>
              <a:rPr lang="en-US" dirty="0"/>
              <a:t>bankruptcy, insolvency or winding-up procedures;</a:t>
            </a:r>
          </a:p>
          <a:p>
            <a:pPr marL="285750" indent="-285750">
              <a:buFont typeface="Arial" panose="020B0604020202020204" pitchFamily="34" charset="0"/>
              <a:buChar char="•"/>
            </a:pPr>
            <a:r>
              <a:rPr lang="en-US" dirty="0"/>
              <a:t>breach of obligations relating to the payment of taxes or social security contributions;</a:t>
            </a:r>
          </a:p>
          <a:p>
            <a:pPr marL="285750" indent="-285750">
              <a:buFont typeface="Arial" panose="020B0604020202020204" pitchFamily="34" charset="0"/>
              <a:buChar char="•"/>
            </a:pPr>
            <a:r>
              <a:rPr lang="en-US" dirty="0"/>
              <a:t>grave professional misconduct, including misrepresentation;</a:t>
            </a:r>
          </a:p>
          <a:p>
            <a:pPr marL="285750" indent="-285750">
              <a:buFont typeface="Arial" panose="020B0604020202020204" pitchFamily="34" charset="0"/>
              <a:buChar char="•"/>
            </a:pPr>
            <a:r>
              <a:rPr lang="en-US" dirty="0"/>
              <a:t>fraud;</a:t>
            </a:r>
          </a:p>
          <a:p>
            <a:pPr marL="285750" indent="-285750">
              <a:buFont typeface="Arial" panose="020B0604020202020204" pitchFamily="34" charset="0"/>
              <a:buChar char="•"/>
            </a:pPr>
            <a:r>
              <a:rPr lang="en-US" dirty="0"/>
              <a:t>corruption;</a:t>
            </a:r>
          </a:p>
          <a:p>
            <a:pPr marL="285750" indent="-285750">
              <a:buFont typeface="Arial" panose="020B0604020202020204" pitchFamily="34" charset="0"/>
              <a:buChar char="•"/>
            </a:pPr>
            <a:r>
              <a:rPr lang="en-US" dirty="0"/>
              <a:t>conduct related to a criminal </a:t>
            </a:r>
            <a:r>
              <a:rPr lang="en-US" dirty="0" err="1"/>
              <a:t>organisation</a:t>
            </a:r>
            <a:r>
              <a:rPr lang="en-US" dirty="0"/>
              <a:t>;</a:t>
            </a:r>
          </a:p>
          <a:p>
            <a:pPr marL="285750" indent="-285750">
              <a:buFont typeface="Arial" panose="020B0604020202020204" pitchFamily="34" charset="0"/>
              <a:buChar char="•"/>
            </a:pPr>
            <a:r>
              <a:rPr lang="en-US" dirty="0"/>
              <a:t>money laundering or terrorist financing;</a:t>
            </a:r>
          </a:p>
          <a:p>
            <a:pPr marL="285750" indent="-285750">
              <a:buFont typeface="Arial" panose="020B0604020202020204" pitchFamily="34" charset="0"/>
              <a:buChar char="•"/>
            </a:pPr>
            <a:r>
              <a:rPr lang="en-US" dirty="0"/>
              <a:t>terrorist offences or offences linked to terrorist activities;</a:t>
            </a:r>
          </a:p>
          <a:p>
            <a:pPr marL="285750" indent="-285750">
              <a:buFont typeface="Arial" panose="020B0604020202020204" pitchFamily="34" charset="0"/>
              <a:buChar char="•"/>
            </a:pPr>
            <a:r>
              <a:rPr lang="en-US" dirty="0"/>
              <a:t>child </a:t>
            </a:r>
            <a:r>
              <a:rPr lang="en-US" dirty="0" err="1"/>
              <a:t>labour</a:t>
            </a:r>
            <a:r>
              <a:rPr lang="en-US" dirty="0"/>
              <a:t> and other trafficking in human beings.</a:t>
            </a:r>
          </a:p>
          <a:p>
            <a:endParaRPr lang="en-GB" dirty="0"/>
          </a:p>
        </p:txBody>
      </p:sp>
    </p:spTree>
    <p:extLst>
      <p:ext uri="{BB962C8B-B14F-4D97-AF65-F5344CB8AC3E}">
        <p14:creationId xmlns:p14="http://schemas.microsoft.com/office/powerpoint/2010/main" val="3925528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Eligibility of actions</a:t>
            </a:r>
          </a:p>
        </p:txBody>
      </p:sp>
      <p:sp>
        <p:nvSpPr>
          <p:cNvPr id="3" name="Content Placeholder 2"/>
          <p:cNvSpPr>
            <a:spLocks noGrp="1"/>
          </p:cNvSpPr>
          <p:nvPr>
            <p:ph idx="1"/>
          </p:nvPr>
        </p:nvSpPr>
        <p:spPr/>
        <p:txBody>
          <a:bodyPr/>
          <a:lstStyle/>
          <a:p>
            <a:pPr lvl="0" algn="just"/>
            <a:r>
              <a:rPr lang="en-GB" sz="2000" b="1" dirty="0"/>
              <a:t>General Criteria:</a:t>
            </a:r>
          </a:p>
          <a:p>
            <a:pPr marL="285750" lvl="0" indent="-285750" algn="just">
              <a:buFont typeface="Arial" panose="020B0604020202020204" pitchFamily="34" charset="0"/>
              <a:buChar char="•"/>
            </a:pPr>
            <a:r>
              <a:rPr lang="en-GB" sz="2000" dirty="0"/>
              <a:t>Duration: </a:t>
            </a:r>
            <a:r>
              <a:rPr lang="en-GB" sz="2000" b="1" dirty="0"/>
              <a:t>minimum 10 months </a:t>
            </a:r>
            <a:r>
              <a:rPr lang="en-GB" sz="2000" dirty="0"/>
              <a:t>&amp; </a:t>
            </a:r>
            <a:r>
              <a:rPr lang="en-GB" sz="2000" b="1" dirty="0"/>
              <a:t>maximum 12 months</a:t>
            </a:r>
            <a:r>
              <a:rPr lang="en-GB" sz="2000" dirty="0"/>
              <a:t>. </a:t>
            </a:r>
          </a:p>
          <a:p>
            <a:pPr marL="285750" lvl="0" indent="-285750" algn="just">
              <a:buFont typeface="Arial" panose="020B0604020202020204" pitchFamily="34" charset="0"/>
              <a:buChar char="•"/>
            </a:pPr>
            <a:r>
              <a:rPr lang="en-US" sz="2000" dirty="0"/>
              <a:t>Actions shall be completed by 1 July 2025</a:t>
            </a:r>
            <a:r>
              <a:rPr lang="en-GB" sz="2000" dirty="0"/>
              <a:t>.</a:t>
            </a:r>
          </a:p>
          <a:p>
            <a:pPr marL="285750" lvl="0" indent="-285750" algn="just">
              <a:buFont typeface="Arial" panose="020B0604020202020204" pitchFamily="34" charset="0"/>
              <a:buChar char="•"/>
            </a:pPr>
            <a:r>
              <a:rPr lang="en-US" sz="2000" dirty="0"/>
              <a:t>Actions shall take place in the territory of Georgia. </a:t>
            </a:r>
            <a:endParaRPr lang="en-GB" sz="2000" dirty="0"/>
          </a:p>
          <a:p>
            <a:pPr marL="285750" lvl="0" indent="-285750" algn="just">
              <a:buFont typeface="Arial" panose="020B0604020202020204" pitchFamily="34" charset="0"/>
              <a:buChar char="•"/>
            </a:pPr>
            <a:r>
              <a:rPr lang="en-US" sz="2000" dirty="0"/>
              <a:t>Actions shall not involve activities that could harm the safety and security of beneficiaries, partners and </a:t>
            </a:r>
            <a:r>
              <a:rPr lang="en-US" sz="2000" dirty="0" err="1"/>
              <a:t>organisations</a:t>
            </a:r>
            <a:r>
              <a:rPr lang="en-US" sz="2000" dirty="0"/>
              <a:t> during implementations, or otherwise expose them to risks (in any case, ICMPD shall not take any responsibility in this regard).</a:t>
            </a:r>
            <a:endParaRPr lang="en-GB" sz="2000" dirty="0"/>
          </a:p>
          <a:p>
            <a:pPr marL="285750" lvl="0" indent="-285750" algn="just">
              <a:buFont typeface="Arial" panose="020B0604020202020204" pitchFamily="34" charset="0"/>
              <a:buChar char="•"/>
            </a:pPr>
            <a:r>
              <a:rPr lang="en-US" sz="2000" dirty="0"/>
              <a:t>The objective of the Action shall not be commercial. </a:t>
            </a:r>
          </a:p>
          <a:p>
            <a:pPr marL="285750" lvl="0" indent="-285750" algn="just">
              <a:buFont typeface="Arial" panose="020B0604020202020204" pitchFamily="34" charset="0"/>
              <a:buChar char="•"/>
            </a:pPr>
            <a:r>
              <a:rPr lang="en-US" sz="2000" dirty="0"/>
              <a:t>No grant may be awarded retroactively for Actions already completed.</a:t>
            </a:r>
            <a:endParaRPr lang="en-GB" sz="2000" dirty="0"/>
          </a:p>
          <a:p>
            <a:pPr algn="just"/>
            <a:endParaRPr lang="en-GB" dirty="0"/>
          </a:p>
        </p:txBody>
      </p:sp>
    </p:spTree>
    <p:extLst>
      <p:ext uri="{BB962C8B-B14F-4D97-AF65-F5344CB8AC3E}">
        <p14:creationId xmlns:p14="http://schemas.microsoft.com/office/powerpoint/2010/main" val="2864682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Eligible activities (non-exhaustive list)</a:t>
            </a:r>
          </a:p>
        </p:txBody>
      </p:sp>
      <p:sp>
        <p:nvSpPr>
          <p:cNvPr id="3" name="Content Placeholder 2"/>
          <p:cNvSpPr>
            <a:spLocks noGrp="1"/>
          </p:cNvSpPr>
          <p:nvPr>
            <p:ph idx="1"/>
          </p:nvPr>
        </p:nvSpPr>
        <p:spPr>
          <a:xfrm>
            <a:off x="521549" y="1866254"/>
            <a:ext cx="8370930" cy="4427389"/>
          </a:xfrm>
        </p:spPr>
        <p:txBody>
          <a:bodyPr/>
          <a:lstStyle/>
          <a:p>
            <a:pPr marL="342900" lvl="0" indent="-342900" algn="just">
              <a:buFont typeface="Arial" panose="020B0604020202020204" pitchFamily="34" charset="0"/>
              <a:buChar char="•"/>
            </a:pPr>
            <a:r>
              <a:rPr lang="en-US" sz="2000" dirty="0"/>
              <a:t>Conducting local outreach, awareness-raising, and advocacy campaigns, along with other communication and information provision activities.</a:t>
            </a:r>
          </a:p>
          <a:p>
            <a:pPr marL="285750" lvl="0" indent="-285750" algn="just">
              <a:buFont typeface="Arial" panose="020B0604020202020204" pitchFamily="34" charset="0"/>
              <a:buChar char="•"/>
            </a:pPr>
            <a:r>
              <a:rPr lang="en-US" sz="2000" dirty="0"/>
              <a:t>Organizing roundtables, seminars, expert discussions, and similar events.</a:t>
            </a:r>
          </a:p>
          <a:p>
            <a:pPr marL="285750" lvl="0" indent="-285750" algn="just">
              <a:buFont typeface="Arial" panose="020B0604020202020204" pitchFamily="34" charset="0"/>
              <a:buChar char="•"/>
            </a:pPr>
            <a:r>
              <a:rPr lang="en-US" sz="2000" dirty="0"/>
              <a:t>Conducting training sessions and workshops for beneficiaries of proposed projects (e.g., returned migrants, migrant households, left-behind family members, etc.), which include providing support in vocational education and fostering skill development and knowledge enhancement.</a:t>
            </a:r>
          </a:p>
          <a:p>
            <a:pPr marL="285750" lvl="0" indent="-285750" algn="just">
              <a:buFont typeface="Arial" panose="020B0604020202020204" pitchFamily="34" charset="0"/>
              <a:buChar char="•"/>
            </a:pPr>
            <a:r>
              <a:rPr lang="en-US" sz="2000" dirty="0"/>
              <a:t>Providing advisory and consultancy services that encompass legal and psycho-social support, as well as offering direct medical assistance.</a:t>
            </a:r>
          </a:p>
          <a:p>
            <a:pPr marL="285750" lvl="0" indent="-285750" algn="just">
              <a:buFont typeface="Arial" panose="020B0604020202020204" pitchFamily="34" charset="0"/>
              <a:buChar char="•"/>
            </a:pPr>
            <a:endParaRPr lang="en-GB" dirty="0"/>
          </a:p>
        </p:txBody>
      </p:sp>
    </p:spTree>
    <p:extLst>
      <p:ext uri="{BB962C8B-B14F-4D97-AF65-F5344CB8AC3E}">
        <p14:creationId xmlns:p14="http://schemas.microsoft.com/office/powerpoint/2010/main" val="1104526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Eligible activities (non-exhaustive list)</a:t>
            </a:r>
          </a:p>
        </p:txBody>
      </p:sp>
      <p:sp>
        <p:nvSpPr>
          <p:cNvPr id="3" name="Content Placeholder 2"/>
          <p:cNvSpPr>
            <a:spLocks noGrp="1"/>
          </p:cNvSpPr>
          <p:nvPr>
            <p:ph idx="1"/>
          </p:nvPr>
        </p:nvSpPr>
        <p:spPr>
          <a:xfrm>
            <a:off x="521549" y="1866254"/>
            <a:ext cx="8370930" cy="4427389"/>
          </a:xfrm>
        </p:spPr>
        <p:txBody>
          <a:bodyPr/>
          <a:lstStyle/>
          <a:p>
            <a:pPr marL="285750" lvl="0" indent="-285750" algn="just">
              <a:buFont typeface="Arial" panose="020B0604020202020204" pitchFamily="34" charset="0"/>
              <a:buChar char="•"/>
            </a:pPr>
            <a:r>
              <a:rPr lang="en-US" sz="2000" dirty="0"/>
              <a:t>Procuring small-scale goods and technical equipment to assist beneficiaries of proposed projects (e.g., returned migrants, migrant households, left-behind family members, etc.) in their economic activities or to support educational and medical facilities, among other purposes.</a:t>
            </a:r>
          </a:p>
          <a:p>
            <a:pPr marL="285750" lvl="0" indent="-285750" algn="just">
              <a:buFont typeface="Arial" panose="020B0604020202020204" pitchFamily="34" charset="0"/>
              <a:buChar char="•"/>
            </a:pPr>
            <a:r>
              <a:rPr lang="en-US" sz="2000" dirty="0"/>
              <a:t>Creating collaboration frameworks to foster partnerships and enhance cooperative efforts. </a:t>
            </a:r>
          </a:p>
          <a:p>
            <a:pPr marL="285750" lvl="0" indent="-285750" algn="just">
              <a:buFont typeface="Arial" panose="020B0604020202020204" pitchFamily="34" charset="0"/>
              <a:buChar char="•"/>
            </a:pPr>
            <a:r>
              <a:rPr lang="en-US" sz="2000" dirty="0"/>
              <a:t>Developing promotional materials, including videos and other public relations visibility assets.</a:t>
            </a:r>
          </a:p>
          <a:p>
            <a:pPr marL="285750" lvl="0" indent="-285750" algn="just">
              <a:buFont typeface="Arial" panose="020B0604020202020204" pitchFamily="34" charset="0"/>
              <a:buChar char="•"/>
            </a:pPr>
            <a:endParaRPr lang="en-US" sz="1800" dirty="0"/>
          </a:p>
          <a:p>
            <a:pPr algn="just"/>
            <a:endParaRPr lang="en-GB" dirty="0"/>
          </a:p>
        </p:txBody>
      </p:sp>
    </p:spTree>
    <p:extLst>
      <p:ext uri="{BB962C8B-B14F-4D97-AF65-F5344CB8AC3E}">
        <p14:creationId xmlns:p14="http://schemas.microsoft.com/office/powerpoint/2010/main" val="1622541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Eligibility of costs I</a:t>
            </a:r>
          </a:p>
        </p:txBody>
      </p:sp>
      <p:sp>
        <p:nvSpPr>
          <p:cNvPr id="3" name="Content Placeholder 2"/>
          <p:cNvSpPr>
            <a:spLocks noGrp="1"/>
          </p:cNvSpPr>
          <p:nvPr>
            <p:ph idx="1"/>
          </p:nvPr>
        </p:nvSpPr>
        <p:spPr/>
        <p:txBody>
          <a:bodyPr/>
          <a:lstStyle/>
          <a:p>
            <a:pPr marL="285750" indent="-285750" algn="just">
              <a:buFont typeface="Arial" panose="020B0604020202020204" pitchFamily="34" charset="0"/>
              <a:buChar char="•"/>
            </a:pPr>
            <a:r>
              <a:rPr lang="en-US" dirty="0"/>
              <a:t>Only 'eligible costs' can be covered by a grant. Criteria for costs to be eligible are stated in the Call for Proposals Guidelines.</a:t>
            </a:r>
          </a:p>
          <a:p>
            <a:pPr marL="285750" indent="-285750" algn="just">
              <a:buFont typeface="Arial" panose="020B0604020202020204" pitchFamily="34" charset="0"/>
              <a:buChar char="•"/>
            </a:pPr>
            <a:r>
              <a:rPr lang="en-US" dirty="0"/>
              <a:t>The budget is both a cost estimate and an overall ceiling for 'eligible costs'. </a:t>
            </a:r>
          </a:p>
          <a:p>
            <a:pPr algn="just"/>
            <a:endParaRPr lang="en-US" dirty="0"/>
          </a:p>
          <a:p>
            <a:pPr algn="just"/>
            <a:r>
              <a:rPr lang="en-GB" b="1" dirty="0"/>
              <a:t>Types of eligible costs</a:t>
            </a:r>
          </a:p>
          <a:p>
            <a:pPr algn="just"/>
            <a:r>
              <a:rPr lang="en-GB" b="1" dirty="0"/>
              <a:t>Direct costs:</a:t>
            </a:r>
            <a:endParaRPr lang="en-GB" dirty="0"/>
          </a:p>
          <a:p>
            <a:pPr marL="342900" indent="-342900" algn="just">
              <a:buFont typeface="+mj-lt"/>
              <a:buAutoNum type="alphaLcParenR"/>
            </a:pPr>
            <a:r>
              <a:rPr lang="en-US" dirty="0"/>
              <a:t>the cost of staff assigned to the Action, corresponding to actual gross salaries including social security charges and other remuneration-related costs; salaries and costs shall not exceed those normally borne by the Beneficiary(</a:t>
            </a:r>
            <a:r>
              <a:rPr lang="en-US" dirty="0" err="1"/>
              <a:t>ies</a:t>
            </a:r>
            <a:r>
              <a:rPr lang="en-US" dirty="0"/>
              <a:t>), unless it is justified by showing that it is essential to carry out the Action; </a:t>
            </a:r>
          </a:p>
          <a:p>
            <a:pPr marL="342900" indent="-342900" algn="just">
              <a:buFont typeface="+mj-lt"/>
              <a:buAutoNum type="alphaLcParenR"/>
            </a:pPr>
            <a:r>
              <a:rPr lang="en-US" dirty="0"/>
              <a:t> travel and subsistence costs for staff and other persons taking part in the Action, provided they do not exceed those normally borne by the Beneficiary(</a:t>
            </a:r>
            <a:r>
              <a:rPr lang="en-US" dirty="0" err="1"/>
              <a:t>ies</a:t>
            </a:r>
            <a:r>
              <a:rPr lang="en-US" dirty="0"/>
              <a:t>) nor the rates published by the European Commission at the time of such missions;</a:t>
            </a:r>
          </a:p>
          <a:p>
            <a:pPr marL="342900" indent="-342900" algn="just">
              <a:buFont typeface="+mj-lt"/>
              <a:buAutoNum type="alphaLcParenR"/>
            </a:pPr>
            <a:endParaRPr lang="en-GB" b="1" dirty="0"/>
          </a:p>
          <a:p>
            <a:pPr marL="285750" indent="-285750" algn="just">
              <a:buFont typeface="Arial" panose="020B0604020202020204" pitchFamily="34" charset="0"/>
              <a:buChar char="•"/>
            </a:pPr>
            <a:endParaRPr lang="en-GB" b="1" dirty="0"/>
          </a:p>
          <a:p>
            <a:pPr marL="285750" indent="-285750" algn="just">
              <a:buFont typeface="Arial" panose="020B0604020202020204" pitchFamily="34" charset="0"/>
              <a:buChar char="•"/>
            </a:pPr>
            <a:endParaRPr lang="en-GB" b="1" dirty="0"/>
          </a:p>
        </p:txBody>
      </p:sp>
    </p:spTree>
    <p:extLst>
      <p:ext uri="{BB962C8B-B14F-4D97-AF65-F5344CB8AC3E}">
        <p14:creationId xmlns:p14="http://schemas.microsoft.com/office/powerpoint/2010/main" val="1565341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4" name="Group 101"/>
          <p:cNvGraphicFramePr>
            <a:graphicFrameLocks noGrp="1"/>
          </p:cNvGraphicFramePr>
          <p:nvPr>
            <p:extLst>
              <p:ext uri="{D42A27DB-BD31-4B8C-83A1-F6EECF244321}">
                <p14:modId xmlns:p14="http://schemas.microsoft.com/office/powerpoint/2010/main" val="3113904057"/>
              </p:ext>
            </p:extLst>
          </p:nvPr>
        </p:nvGraphicFramePr>
        <p:xfrm>
          <a:off x="611560" y="2000690"/>
          <a:ext cx="8145906" cy="2019300"/>
        </p:xfrm>
        <a:graphic>
          <a:graphicData uri="http://schemas.openxmlformats.org/drawingml/2006/table">
            <a:tbl>
              <a:tblPr/>
              <a:tblGrid>
                <a:gridCol w="8145906">
                  <a:extLst>
                    <a:ext uri="{9D8B030D-6E8A-4147-A177-3AD203B41FA5}">
                      <a16:colId xmlns:a16="http://schemas.microsoft.com/office/drawing/2014/main" val="20000"/>
                    </a:ext>
                  </a:extLst>
                </a:gridCol>
              </a:tblGrid>
              <a:tr h="504825">
                <a:tc>
                  <a:txBody>
                    <a:bodyPr/>
                    <a:lstStyle/>
                    <a:p>
                      <a:pPr marL="304800" marR="0" lvl="0" indent="-30480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spc="0" normalizeH="0" baseline="0" dirty="0">
                          <a:ln>
                            <a:noFill/>
                          </a:ln>
                          <a:solidFill>
                            <a:schemeClr val="accent2"/>
                          </a:solidFill>
                          <a:effectLst/>
                          <a:latin typeface="+mn-lt"/>
                          <a:cs typeface="Roboto"/>
                        </a:rPr>
                        <a:t>Introduction &amp; Timeline</a:t>
                      </a:r>
                    </a:p>
                  </a:txBody>
                  <a:tcPr marL="90000" marR="90000" marT="46799" marB="46799" anchor="ctr" horzOverflow="overflow">
                    <a:lnL>
                      <a:noFill/>
                    </a:lnL>
                    <a:lnR w="12700" cap="flat" cmpd="sng" algn="ctr">
                      <a:noFill/>
                      <a:prstDash val="solid"/>
                      <a:round/>
                      <a:headEnd type="none" w="med" len="med"/>
                      <a:tailEnd type="none" w="med" len="med"/>
                    </a:lnR>
                    <a:lnT>
                      <a:noFill/>
                    </a:lnT>
                    <a:lnB w="12700" cap="flat" cmpd="sng" algn="ctr">
                      <a:solidFill>
                        <a:srgbClr val="FFB61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4825">
                <a:tc>
                  <a:txBody>
                    <a:bodyPr/>
                    <a:lstStyle/>
                    <a:p>
                      <a:pPr marL="304800" marR="0" lvl="0" indent="-30480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spc="0" normalizeH="0" baseline="0" dirty="0">
                          <a:ln>
                            <a:noFill/>
                          </a:ln>
                          <a:solidFill>
                            <a:schemeClr val="accent2"/>
                          </a:solidFill>
                          <a:effectLst/>
                          <a:latin typeface="+mn-lt"/>
                          <a:cs typeface="Roboto"/>
                        </a:rPr>
                        <a:t>Technical part</a:t>
                      </a: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solidFill>
                        <a:srgbClr val="FFB61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4825">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spc="0" normalizeH="0" baseline="0" dirty="0">
                          <a:ln>
                            <a:noFill/>
                          </a:ln>
                          <a:solidFill>
                            <a:schemeClr val="accent2"/>
                          </a:solidFill>
                          <a:effectLst/>
                          <a:latin typeface="+mn-lt"/>
                          <a:cs typeface="Roboto"/>
                        </a:rPr>
                        <a:t>Administrative part</a:t>
                      </a: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solidFill>
                        <a:srgbClr val="FFB61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4825">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spc="0" normalizeH="0" baseline="0" dirty="0">
                          <a:ln>
                            <a:noFill/>
                          </a:ln>
                          <a:solidFill>
                            <a:schemeClr val="accent2"/>
                          </a:solidFill>
                          <a:effectLst/>
                          <a:latin typeface="+mn-lt"/>
                          <a:cs typeface="Roboto"/>
                        </a:rPr>
                        <a:t>Q&amp;A</a:t>
                      </a: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solidFill>
                        <a:srgbClr val="FFB61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Title 1"/>
          <p:cNvSpPr>
            <a:spLocks noGrp="1"/>
          </p:cNvSpPr>
          <p:nvPr>
            <p:ph type="title" idx="4294967295"/>
          </p:nvPr>
        </p:nvSpPr>
        <p:spPr>
          <a:xfrm>
            <a:off x="521549" y="908720"/>
            <a:ext cx="8370931" cy="758487"/>
          </a:xfrm>
        </p:spPr>
        <p:txBody>
          <a:bodyPr/>
          <a:lstStyle/>
          <a:p>
            <a:r>
              <a:rPr lang="de-DE" dirty="0"/>
              <a:t>Agenda</a:t>
            </a:r>
          </a:p>
        </p:txBody>
      </p:sp>
    </p:spTree>
    <p:extLst>
      <p:ext uri="{BB962C8B-B14F-4D97-AF65-F5344CB8AC3E}">
        <p14:creationId xmlns:p14="http://schemas.microsoft.com/office/powerpoint/2010/main" val="2665803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Eligibility of costs I</a:t>
            </a:r>
          </a:p>
        </p:txBody>
      </p:sp>
      <p:sp>
        <p:nvSpPr>
          <p:cNvPr id="3" name="Content Placeholder 2"/>
          <p:cNvSpPr>
            <a:spLocks noGrp="1"/>
          </p:cNvSpPr>
          <p:nvPr>
            <p:ph idx="1"/>
          </p:nvPr>
        </p:nvSpPr>
        <p:spPr/>
        <p:txBody>
          <a:bodyPr/>
          <a:lstStyle/>
          <a:p>
            <a:pPr algn="just"/>
            <a:r>
              <a:rPr lang="en-GB" b="1" dirty="0"/>
              <a:t>Types of eligible costs</a:t>
            </a:r>
          </a:p>
          <a:p>
            <a:pPr algn="just"/>
            <a:r>
              <a:rPr lang="en-GB" b="1" dirty="0"/>
              <a:t>Direct costs:</a:t>
            </a:r>
            <a:endParaRPr lang="en-GB" dirty="0"/>
          </a:p>
          <a:p>
            <a:pPr marL="342900" indent="-342900" algn="just">
              <a:buFont typeface="+mj-lt"/>
              <a:buAutoNum type="alphaLcParenR" startAt="3"/>
            </a:pPr>
            <a:r>
              <a:rPr lang="en-US" dirty="0"/>
              <a:t>purchase costs for equipment, other than vehicles, and supplies (new or used) specifically for the purpose of the Action, provided that ownership is transferred at the end of the Action when required.</a:t>
            </a:r>
          </a:p>
          <a:p>
            <a:pPr marL="342900" indent="-342900" algn="just">
              <a:buFont typeface="+mj-lt"/>
              <a:buAutoNum type="alphaLcParenR" startAt="3"/>
            </a:pPr>
            <a:r>
              <a:rPr lang="en-US" dirty="0"/>
              <a:t> depreciation, rental or leasing costs for equipment (new or used) and supplies specifically dedicated to the purposes of the action;</a:t>
            </a:r>
          </a:p>
          <a:p>
            <a:pPr marL="342900" indent="-342900" algn="just">
              <a:buFont typeface="+mj-lt"/>
              <a:buAutoNum type="alphaLcParenR" startAt="3"/>
            </a:pPr>
            <a:r>
              <a:rPr lang="en-US" dirty="0"/>
              <a:t>costs of consumables;</a:t>
            </a:r>
          </a:p>
          <a:p>
            <a:pPr marL="342900" indent="-342900" algn="just">
              <a:buFont typeface="+mj-lt"/>
              <a:buAutoNum type="alphaLcParenR" startAt="3"/>
            </a:pPr>
            <a:r>
              <a:rPr lang="en-US" dirty="0"/>
              <a:t>costs entailed by contracts awarded by the Beneficiary(</a:t>
            </a:r>
            <a:r>
              <a:rPr lang="en-US" dirty="0" err="1"/>
              <a:t>ies</a:t>
            </a:r>
            <a:r>
              <a:rPr lang="en-US" dirty="0"/>
              <a:t>) for the purposes of the Action;</a:t>
            </a:r>
          </a:p>
          <a:p>
            <a:pPr marL="342900" indent="-342900" algn="just">
              <a:buFont typeface="+mj-lt"/>
              <a:buAutoNum type="alphaLcParenR" startAt="3"/>
            </a:pPr>
            <a:r>
              <a:rPr lang="en-US" dirty="0"/>
              <a:t>costs deriving directly from the requirements of the Contract (dissemination of information, evaluation specific to the Action, audits, translation, reproduction, insurance, etc.) including financial service costs (in particular the cost of transfers and financial guarantees where required according to the Contract); </a:t>
            </a:r>
          </a:p>
          <a:p>
            <a:pPr marL="342900" indent="-342900" algn="just">
              <a:buFont typeface="+mj-lt"/>
              <a:buAutoNum type="alphaLcParenR" startAt="3"/>
            </a:pPr>
            <a:endParaRPr lang="en-US" dirty="0"/>
          </a:p>
          <a:p>
            <a:pPr marL="342900" indent="-342900" algn="just">
              <a:buFont typeface="+mj-lt"/>
              <a:buAutoNum type="alphaLcParenR" startAt="3"/>
            </a:pPr>
            <a:endParaRPr lang="en-US" dirty="0"/>
          </a:p>
          <a:p>
            <a:pPr marL="342900" indent="-342900" algn="just">
              <a:buFont typeface="+mj-lt"/>
              <a:buAutoNum type="alphaLcParenR" startAt="3"/>
            </a:pPr>
            <a:endParaRPr lang="en-GB" b="1" dirty="0"/>
          </a:p>
          <a:p>
            <a:pPr marL="285750" indent="-285750" algn="just">
              <a:buFont typeface="Arial" panose="020B0604020202020204" pitchFamily="34" charset="0"/>
              <a:buChar char="•"/>
            </a:pPr>
            <a:endParaRPr lang="en-GB" b="1" dirty="0"/>
          </a:p>
          <a:p>
            <a:pPr marL="285750" indent="-285750" algn="just">
              <a:buFont typeface="Arial" panose="020B0604020202020204" pitchFamily="34" charset="0"/>
              <a:buChar char="•"/>
            </a:pPr>
            <a:endParaRPr lang="en-GB" b="1" dirty="0"/>
          </a:p>
        </p:txBody>
      </p:sp>
    </p:spTree>
    <p:extLst>
      <p:ext uri="{BB962C8B-B14F-4D97-AF65-F5344CB8AC3E}">
        <p14:creationId xmlns:p14="http://schemas.microsoft.com/office/powerpoint/2010/main" val="900478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68354"/>
            <a:ext cx="8370931" cy="758487"/>
          </a:xfrm>
        </p:spPr>
        <p:txBody>
          <a:bodyPr/>
          <a:lstStyle/>
          <a:p>
            <a:r>
              <a:rPr lang="en-GB" dirty="0"/>
              <a:t>Eligibility of costs I</a:t>
            </a:r>
          </a:p>
        </p:txBody>
      </p:sp>
      <p:sp>
        <p:nvSpPr>
          <p:cNvPr id="3" name="Content Placeholder 2"/>
          <p:cNvSpPr>
            <a:spLocks noGrp="1"/>
          </p:cNvSpPr>
          <p:nvPr>
            <p:ph idx="1"/>
          </p:nvPr>
        </p:nvSpPr>
        <p:spPr/>
        <p:txBody>
          <a:bodyPr/>
          <a:lstStyle/>
          <a:p>
            <a:pPr algn="just"/>
            <a:r>
              <a:rPr lang="en-GB" b="1" dirty="0"/>
              <a:t>Types of eligible costs</a:t>
            </a:r>
          </a:p>
          <a:p>
            <a:pPr algn="just"/>
            <a:r>
              <a:rPr lang="en-GB" b="1" dirty="0"/>
              <a:t>Direct costs:</a:t>
            </a:r>
            <a:endParaRPr lang="en-GB" dirty="0"/>
          </a:p>
          <a:p>
            <a:pPr marL="342900" indent="-342900" algn="just">
              <a:buFont typeface="+mj-lt"/>
              <a:buAutoNum type="alphaLcParenR" startAt="8"/>
            </a:pPr>
            <a:r>
              <a:rPr lang="en-US" dirty="0"/>
              <a:t>duties, taxes and charges, including VAT, paid and not recoverable by the Beneficiary(</a:t>
            </a:r>
            <a:r>
              <a:rPr lang="en-US" dirty="0" err="1"/>
              <a:t>ies</a:t>
            </a:r>
            <a:r>
              <a:rPr lang="en-US" dirty="0"/>
              <a:t>), unless otherwise provided in the Special Conditions.</a:t>
            </a:r>
          </a:p>
          <a:p>
            <a:pPr marL="342900" indent="-342900" algn="just">
              <a:buFont typeface="+mj-lt"/>
              <a:buAutoNum type="alphaLcParenR" startAt="8"/>
            </a:pPr>
            <a:r>
              <a:rPr lang="en-US" dirty="0"/>
              <a:t>project office costs or a portion of these when used for the action.</a:t>
            </a:r>
          </a:p>
          <a:p>
            <a:pPr algn="just">
              <a:spcBef>
                <a:spcPts val="0"/>
              </a:spcBef>
            </a:pPr>
            <a:endParaRPr lang="en-US" dirty="0"/>
          </a:p>
          <a:p>
            <a:pPr marL="360000" algn="just">
              <a:spcBef>
                <a:spcPts val="0"/>
              </a:spcBef>
            </a:pPr>
            <a:r>
              <a:rPr lang="en-US" dirty="0"/>
              <a:t>Costs actually incurred in relation to a project office used for the action or a portion of these costs may be accepted as eligible direct costs if the description of the project office, the services or resources it makes available, its overall capacity and (where applicable) the distribution key are provided in the Description of the Action and the Budget</a:t>
            </a:r>
            <a:endParaRPr lang="en-GB" b="1" dirty="0"/>
          </a:p>
          <a:p>
            <a:pPr marL="285750" indent="-285750" algn="just">
              <a:buFont typeface="Arial" panose="020B0604020202020204" pitchFamily="34" charset="0"/>
              <a:buChar char="•"/>
            </a:pPr>
            <a:endParaRPr lang="en-GB" b="1" dirty="0"/>
          </a:p>
        </p:txBody>
      </p:sp>
    </p:spTree>
    <p:extLst>
      <p:ext uri="{BB962C8B-B14F-4D97-AF65-F5344CB8AC3E}">
        <p14:creationId xmlns:p14="http://schemas.microsoft.com/office/powerpoint/2010/main" val="153852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Eligibility of costs I</a:t>
            </a:r>
          </a:p>
        </p:txBody>
      </p:sp>
      <p:sp>
        <p:nvSpPr>
          <p:cNvPr id="3" name="Content Placeholder 2"/>
          <p:cNvSpPr>
            <a:spLocks noGrp="1"/>
          </p:cNvSpPr>
          <p:nvPr>
            <p:ph idx="1"/>
          </p:nvPr>
        </p:nvSpPr>
        <p:spPr/>
        <p:txBody>
          <a:bodyPr/>
          <a:lstStyle/>
          <a:p>
            <a:pPr algn="just"/>
            <a:r>
              <a:rPr lang="en-US" sz="2000" b="1" dirty="0"/>
              <a:t>Indirect costs:</a:t>
            </a:r>
          </a:p>
          <a:p>
            <a:pPr marL="285750" indent="-285750" algn="just">
              <a:buFont typeface="Arial" panose="020B0604020202020204" pitchFamily="34" charset="0"/>
              <a:buChar char="•"/>
            </a:pPr>
            <a:r>
              <a:rPr lang="en-GB" dirty="0"/>
              <a:t>Indirect costs </a:t>
            </a:r>
            <a:r>
              <a:rPr lang="en-US" dirty="0"/>
              <a:t>are those eligible costs which may not be identified as specific costs directly linked to the implementation of the action and may not be booked to it directly according to the conditions of eligibility. However, they are incurred by the Beneficiary(</a:t>
            </a:r>
            <a:r>
              <a:rPr lang="en-US" dirty="0" err="1"/>
              <a:t>ies</a:t>
            </a:r>
            <a:r>
              <a:rPr lang="en-US" dirty="0"/>
              <a:t>) in connection with the eligible direct costs for the Action. </a:t>
            </a:r>
            <a:r>
              <a:rPr lang="en-US" u="sng" dirty="0"/>
              <a:t>They may not include ineligible costs or costs already declared under another costs item or heading of the budget of this Contract.</a:t>
            </a:r>
          </a:p>
          <a:p>
            <a:pPr marL="285750" indent="-285750" algn="just">
              <a:buFont typeface="Arial" panose="020B0604020202020204" pitchFamily="34" charset="0"/>
              <a:buChar char="•"/>
            </a:pPr>
            <a:r>
              <a:rPr lang="en-US" u="sng" dirty="0"/>
              <a:t>The indirect costs incurred in carrying out the action may be eligible for flat-rate funding, but the total must not exceed </a:t>
            </a:r>
            <a:r>
              <a:rPr lang="en-US" b="1" u="sng" dirty="0"/>
              <a:t>7%</a:t>
            </a:r>
            <a:r>
              <a:rPr lang="en-US" u="sng" dirty="0"/>
              <a:t> of the estimated total eligible direct costs.</a:t>
            </a:r>
          </a:p>
          <a:p>
            <a:pPr marL="285750" indent="-285750" algn="just">
              <a:buFont typeface="Arial" panose="020B0604020202020204" pitchFamily="34" charset="0"/>
              <a:buChar char="•"/>
            </a:pPr>
            <a:r>
              <a:rPr lang="en-US" dirty="0"/>
              <a:t>The applicant(s) may be asked to justify the percentage requested before the Grant Contract is signed. However, </a:t>
            </a:r>
            <a:r>
              <a:rPr lang="en-US" u="sng" dirty="0"/>
              <a:t>once the flat rate has been fixed in the special conditions of the grant contract, no supporting documents need to be provided.</a:t>
            </a:r>
            <a:endParaRPr lang="en-GB" u="sng" dirty="0"/>
          </a:p>
        </p:txBody>
      </p:sp>
    </p:spTree>
    <p:extLst>
      <p:ext uri="{BB962C8B-B14F-4D97-AF65-F5344CB8AC3E}">
        <p14:creationId xmlns:p14="http://schemas.microsoft.com/office/powerpoint/2010/main" val="2928720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Eligibility of costs II</a:t>
            </a:r>
          </a:p>
        </p:txBody>
      </p:sp>
      <p:sp>
        <p:nvSpPr>
          <p:cNvPr id="3" name="Content Placeholder 2"/>
          <p:cNvSpPr>
            <a:spLocks noGrp="1"/>
          </p:cNvSpPr>
          <p:nvPr>
            <p:ph idx="1"/>
          </p:nvPr>
        </p:nvSpPr>
        <p:spPr/>
        <p:txBody>
          <a:bodyPr/>
          <a:lstStyle/>
          <a:p>
            <a:r>
              <a:rPr lang="en-GB" sz="2000" b="1" dirty="0"/>
              <a:t>Ineligible costs:</a:t>
            </a:r>
          </a:p>
          <a:p>
            <a:r>
              <a:rPr lang="en-GB" sz="2000" dirty="0"/>
              <a:t>The following costs shall not be considered eligible: </a:t>
            </a:r>
          </a:p>
          <a:p>
            <a:pPr marL="342900" indent="-342900">
              <a:buFont typeface="+mj-lt"/>
              <a:buAutoNum type="alphaLcParenR"/>
            </a:pPr>
            <a:r>
              <a:rPr lang="en-US" sz="2000" dirty="0"/>
              <a:t>debts and debt service charges (interest);</a:t>
            </a:r>
          </a:p>
          <a:p>
            <a:pPr marL="342900" indent="-342900">
              <a:buFont typeface="+mj-lt"/>
              <a:buAutoNum type="alphaLcParenR"/>
            </a:pPr>
            <a:r>
              <a:rPr lang="en-US" sz="2000" dirty="0"/>
              <a:t>provisions for losses or potential future liabilities;</a:t>
            </a:r>
          </a:p>
          <a:p>
            <a:pPr marL="342900" indent="-342900" algn="just">
              <a:buFont typeface="+mj-lt"/>
              <a:buAutoNum type="alphaLcParenR"/>
            </a:pPr>
            <a:r>
              <a:rPr lang="en-US" sz="2000" dirty="0"/>
              <a:t>costs declared by the Beneficiary(</a:t>
            </a:r>
            <a:r>
              <a:rPr lang="en-US" sz="2000" dirty="0" err="1"/>
              <a:t>ies</a:t>
            </a:r>
            <a:r>
              <a:rPr lang="en-US" sz="2000" dirty="0"/>
              <a:t>) and financed by another action or work </a:t>
            </a:r>
            <a:r>
              <a:rPr lang="en-US" sz="2000" dirty="0" err="1"/>
              <a:t>programme</a:t>
            </a:r>
            <a:r>
              <a:rPr lang="en-US" sz="2000" dirty="0"/>
              <a:t> receiving an ICMPD grant or European Union grant (including through EDF); </a:t>
            </a:r>
          </a:p>
          <a:p>
            <a:pPr marL="342900" indent="-342900" algn="just">
              <a:buFont typeface="+mj-lt"/>
              <a:buAutoNum type="alphaLcParenR"/>
            </a:pPr>
            <a:r>
              <a:rPr lang="en-US" sz="2000" dirty="0"/>
              <a:t>purchases of land or buildings, except where necessary for the direct implementation of the Action, in which case ownership shall be transferred to the final beneficiaries and/or a local Beneficiary(</a:t>
            </a:r>
            <a:r>
              <a:rPr lang="en-US" sz="2000" dirty="0" err="1"/>
              <a:t>ies</a:t>
            </a:r>
            <a:r>
              <a:rPr lang="en-US" sz="2000" dirty="0"/>
              <a:t>), at the latest at the end of the Action;</a:t>
            </a:r>
            <a:endParaRPr lang="en-GB" sz="1600" dirty="0"/>
          </a:p>
        </p:txBody>
      </p:sp>
    </p:spTree>
    <p:extLst>
      <p:ext uri="{BB962C8B-B14F-4D97-AF65-F5344CB8AC3E}">
        <p14:creationId xmlns:p14="http://schemas.microsoft.com/office/powerpoint/2010/main" val="29563425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Eligibility of costs II</a:t>
            </a:r>
          </a:p>
        </p:txBody>
      </p:sp>
      <p:sp>
        <p:nvSpPr>
          <p:cNvPr id="3" name="Content Placeholder 2"/>
          <p:cNvSpPr>
            <a:spLocks noGrp="1"/>
          </p:cNvSpPr>
          <p:nvPr>
            <p:ph idx="1"/>
          </p:nvPr>
        </p:nvSpPr>
        <p:spPr/>
        <p:txBody>
          <a:bodyPr/>
          <a:lstStyle/>
          <a:p>
            <a:r>
              <a:rPr lang="en-GB" sz="2000" b="1" dirty="0"/>
              <a:t>Ineligible costs:</a:t>
            </a:r>
          </a:p>
          <a:p>
            <a:pPr marL="342900" indent="-342900">
              <a:buFont typeface="+mj-lt"/>
              <a:buAutoNum type="alphaLcParenR" startAt="5"/>
            </a:pPr>
            <a:r>
              <a:rPr lang="en-US" sz="2000" dirty="0"/>
              <a:t>currency exchange losses;</a:t>
            </a:r>
            <a:endParaRPr lang="en-GB" sz="2000" dirty="0"/>
          </a:p>
          <a:p>
            <a:pPr marL="342900" indent="-342900">
              <a:buFont typeface="+mj-lt"/>
              <a:buAutoNum type="alphaLcParenR" startAt="6"/>
            </a:pPr>
            <a:r>
              <a:rPr lang="en-US" sz="2000" dirty="0"/>
              <a:t>credits to third parties, unless otherwise specified in the Special Conditions;</a:t>
            </a:r>
          </a:p>
          <a:p>
            <a:pPr marL="342900" indent="-342900">
              <a:buFont typeface="+mj-lt"/>
              <a:buAutoNum type="alphaLcParenR" startAt="6"/>
            </a:pPr>
            <a:r>
              <a:rPr lang="en-US" sz="2000" dirty="0"/>
              <a:t>contributions in kind;</a:t>
            </a:r>
          </a:p>
          <a:p>
            <a:pPr marL="342900" indent="-342900">
              <a:buFont typeface="+mj-lt"/>
              <a:buAutoNum type="alphaLcParenR" startAt="6"/>
            </a:pPr>
            <a:r>
              <a:rPr lang="en-US" sz="2000" dirty="0"/>
              <a:t>bonuses included in costs of staff;</a:t>
            </a:r>
          </a:p>
          <a:p>
            <a:pPr marL="342900" indent="-342900">
              <a:buFont typeface="+mj-lt"/>
              <a:buAutoNum type="alphaLcParenR" startAt="6"/>
            </a:pPr>
            <a:r>
              <a:rPr lang="en-US" sz="2000" dirty="0"/>
              <a:t>Negative interest charged by banks or other financial institutions.</a:t>
            </a:r>
          </a:p>
          <a:p>
            <a:pPr marL="342900" indent="-342900">
              <a:buFont typeface="+mj-lt"/>
              <a:buAutoNum type="alphaLcParenR" startAt="6"/>
            </a:pPr>
            <a:r>
              <a:rPr lang="en-US" sz="2000" dirty="0"/>
              <a:t>financial support to third parties;</a:t>
            </a:r>
          </a:p>
          <a:p>
            <a:pPr marL="342900" indent="-342900">
              <a:buFont typeface="+mj-lt"/>
              <a:buAutoNum type="alphaLcParenR" startAt="6"/>
            </a:pPr>
            <a:r>
              <a:rPr lang="en-US" sz="2000" dirty="0"/>
              <a:t>purchase of vehicles.</a:t>
            </a:r>
          </a:p>
          <a:p>
            <a:endParaRPr lang="en-GB" sz="1600" dirty="0"/>
          </a:p>
        </p:txBody>
      </p:sp>
    </p:spTree>
    <p:extLst>
      <p:ext uri="{BB962C8B-B14F-4D97-AF65-F5344CB8AC3E}">
        <p14:creationId xmlns:p14="http://schemas.microsoft.com/office/powerpoint/2010/main" val="25574650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Mandatory annexes (Documents to be completed)</a:t>
            </a:r>
          </a:p>
        </p:txBody>
      </p:sp>
      <p:sp>
        <p:nvSpPr>
          <p:cNvPr id="3" name="Content Placeholder 2"/>
          <p:cNvSpPr>
            <a:spLocks noGrp="1"/>
          </p:cNvSpPr>
          <p:nvPr>
            <p:ph idx="1"/>
          </p:nvPr>
        </p:nvSpPr>
        <p:spPr>
          <a:xfrm>
            <a:off x="521550" y="1667207"/>
            <a:ext cx="8370930" cy="4786129"/>
          </a:xfrm>
        </p:spPr>
        <p:txBody>
          <a:bodyPr/>
          <a:lstStyle/>
          <a:p>
            <a:pPr algn="just">
              <a:spcBef>
                <a:spcPts val="0"/>
              </a:spcBef>
            </a:pPr>
            <a:r>
              <a:rPr lang="en-US" sz="1600" b="1" dirty="0"/>
              <a:t>Annex A – Application Form</a:t>
            </a:r>
          </a:p>
          <a:p>
            <a:pPr marL="285750" indent="-285750" algn="just">
              <a:spcBef>
                <a:spcPts val="0"/>
              </a:spcBef>
              <a:buFont typeface="Arial" panose="020B0604020202020204" pitchFamily="34" charset="0"/>
              <a:buChar char="•"/>
            </a:pPr>
            <a:r>
              <a:rPr lang="en-US" sz="1600" dirty="0"/>
              <a:t>To be submitted as a </a:t>
            </a:r>
            <a:r>
              <a:rPr lang="en-US" sz="1600" b="1" dirty="0"/>
              <a:t>WORD</a:t>
            </a:r>
            <a:r>
              <a:rPr lang="en-US" sz="1600" dirty="0"/>
              <a:t> file</a:t>
            </a:r>
            <a:r>
              <a:rPr lang="en-US" sz="1600" b="1" dirty="0"/>
              <a:t> AND </a:t>
            </a:r>
            <a:r>
              <a:rPr lang="en-US" sz="1600" dirty="0"/>
              <a:t>as </a:t>
            </a:r>
            <a:r>
              <a:rPr lang="en-US" sz="1600" b="1" dirty="0"/>
              <a:t>a signed scanned version (PDF).</a:t>
            </a:r>
          </a:p>
          <a:p>
            <a:pPr marL="285750" indent="-285750" algn="just">
              <a:spcBef>
                <a:spcPts val="0"/>
              </a:spcBef>
              <a:buFont typeface="Arial" panose="020B0604020202020204" pitchFamily="34" charset="0"/>
              <a:buChar char="•"/>
            </a:pPr>
            <a:r>
              <a:rPr lang="en-US" sz="1600" dirty="0"/>
              <a:t>If co-applicants included, mandates to be signed by co-applicants.</a:t>
            </a:r>
          </a:p>
          <a:p>
            <a:pPr algn="just">
              <a:spcBef>
                <a:spcPts val="0"/>
              </a:spcBef>
            </a:pPr>
            <a:endParaRPr lang="en-US" sz="1600" dirty="0"/>
          </a:p>
          <a:p>
            <a:pPr algn="just">
              <a:spcBef>
                <a:spcPts val="0"/>
              </a:spcBef>
            </a:pPr>
            <a:r>
              <a:rPr lang="en-US" sz="1600" b="1" dirty="0"/>
              <a:t>Annex B – Budget</a:t>
            </a:r>
          </a:p>
          <a:p>
            <a:pPr marL="285750" indent="-285750" algn="just">
              <a:spcBef>
                <a:spcPts val="0"/>
              </a:spcBef>
              <a:buFont typeface="Arial" panose="020B0604020202020204" pitchFamily="34" charset="0"/>
              <a:buChar char="•"/>
            </a:pPr>
            <a:r>
              <a:rPr lang="en-US" sz="1600" dirty="0"/>
              <a:t>To be submitted as an </a:t>
            </a:r>
            <a:r>
              <a:rPr lang="en-US" sz="1600" b="1" dirty="0"/>
              <a:t>EXCEL</a:t>
            </a:r>
            <a:r>
              <a:rPr lang="en-US" sz="1600" dirty="0"/>
              <a:t> file </a:t>
            </a:r>
            <a:r>
              <a:rPr lang="en-US" sz="1600" b="1" dirty="0"/>
              <a:t>AND</a:t>
            </a:r>
            <a:r>
              <a:rPr lang="en-US" sz="1600" dirty="0"/>
              <a:t> as </a:t>
            </a:r>
            <a:r>
              <a:rPr lang="en-US" sz="1600" b="1" dirty="0"/>
              <a:t>a signed scanned version (PDF).</a:t>
            </a:r>
          </a:p>
          <a:p>
            <a:pPr marL="285750" indent="-285750" algn="just">
              <a:spcBef>
                <a:spcPts val="0"/>
              </a:spcBef>
              <a:buFont typeface="Arial" panose="020B0604020202020204" pitchFamily="34" charset="0"/>
              <a:buChar char="•"/>
            </a:pPr>
            <a:endParaRPr lang="en-US" sz="1600" dirty="0"/>
          </a:p>
          <a:p>
            <a:pPr algn="just">
              <a:spcBef>
                <a:spcPts val="0"/>
              </a:spcBef>
            </a:pPr>
            <a:r>
              <a:rPr lang="en-US" sz="1600" b="1" dirty="0"/>
              <a:t>Annex C – Legal Entity Form</a:t>
            </a:r>
          </a:p>
          <a:p>
            <a:pPr marL="285750" indent="-285750" algn="just">
              <a:spcBef>
                <a:spcPts val="0"/>
              </a:spcBef>
              <a:buFont typeface="Arial" panose="020B0604020202020204" pitchFamily="34" charset="0"/>
              <a:buChar char="•"/>
            </a:pPr>
            <a:r>
              <a:rPr lang="en-US" sz="1600" dirty="0"/>
              <a:t>To be submitted as </a:t>
            </a:r>
            <a:r>
              <a:rPr lang="en-US" sz="1600" b="1" dirty="0"/>
              <a:t>a signed and scanned version (PDF).</a:t>
            </a:r>
          </a:p>
          <a:p>
            <a:pPr marL="285750" indent="-285750" algn="just">
              <a:spcBef>
                <a:spcPts val="0"/>
              </a:spcBef>
              <a:buFont typeface="Arial" panose="020B0604020202020204" pitchFamily="34" charset="0"/>
              <a:buChar char="•"/>
            </a:pPr>
            <a:r>
              <a:rPr lang="en-US" sz="1600" dirty="0"/>
              <a:t>To be provided by each of the applicants (i.e. by the lead applicant and (if any) by each co-applicant)</a:t>
            </a:r>
          </a:p>
          <a:p>
            <a:pPr algn="just">
              <a:spcBef>
                <a:spcPts val="0"/>
              </a:spcBef>
            </a:pPr>
            <a:endParaRPr lang="en-US" sz="1600" dirty="0"/>
          </a:p>
          <a:p>
            <a:pPr algn="just">
              <a:spcBef>
                <a:spcPts val="0"/>
              </a:spcBef>
            </a:pPr>
            <a:r>
              <a:rPr lang="en-US" sz="1600" b="1" dirty="0"/>
              <a:t>Annex D – Declaration on </a:t>
            </a:r>
            <a:r>
              <a:rPr lang="en-US" sz="1600" b="1" dirty="0" err="1"/>
              <a:t>Honour</a:t>
            </a:r>
            <a:endParaRPr lang="en-US" sz="1600" b="1" dirty="0"/>
          </a:p>
          <a:p>
            <a:pPr marL="285750" indent="-285750" algn="just">
              <a:spcBef>
                <a:spcPts val="0"/>
              </a:spcBef>
              <a:buFont typeface="Arial" panose="020B0604020202020204" pitchFamily="34" charset="0"/>
              <a:buChar char="•"/>
            </a:pPr>
            <a:r>
              <a:rPr lang="en-US" sz="1600" dirty="0"/>
              <a:t>To be submitted as </a:t>
            </a:r>
            <a:r>
              <a:rPr lang="en-US" sz="1600" b="1" dirty="0"/>
              <a:t>a signed and scanned version (PDF)</a:t>
            </a:r>
            <a:r>
              <a:rPr lang="en-US" sz="1600" dirty="0"/>
              <a:t>.</a:t>
            </a:r>
          </a:p>
          <a:p>
            <a:pPr marL="285750" indent="-285750" algn="just">
              <a:spcBef>
                <a:spcPts val="0"/>
              </a:spcBef>
              <a:buFont typeface="Arial" panose="020B0604020202020204" pitchFamily="34" charset="0"/>
              <a:buChar char="•"/>
            </a:pPr>
            <a:r>
              <a:rPr lang="en-US" sz="1600" dirty="0"/>
              <a:t>To be provided by each of the applicants (i.e. by the lead applicant and (if any) by each co-applicant)</a:t>
            </a:r>
          </a:p>
          <a:p>
            <a:pPr algn="just">
              <a:spcBef>
                <a:spcPts val="0"/>
              </a:spcBef>
            </a:pPr>
            <a:endParaRPr lang="en-US" sz="1600" dirty="0"/>
          </a:p>
          <a:p>
            <a:pPr algn="just">
              <a:spcBef>
                <a:spcPts val="0"/>
              </a:spcBef>
            </a:pPr>
            <a:r>
              <a:rPr lang="de-DE" sz="1600" b="1" dirty="0">
                <a:solidFill>
                  <a:srgbClr val="FF0000"/>
                </a:solidFill>
              </a:rPr>
              <a:t>Always use the standard templates available for donwload on the online application portal after </a:t>
            </a:r>
            <a:r>
              <a:rPr lang="de-DE" sz="1600" b="1" dirty="0" err="1">
                <a:solidFill>
                  <a:srgbClr val="FF0000"/>
                </a:solidFill>
              </a:rPr>
              <a:t>registration</a:t>
            </a:r>
            <a:r>
              <a:rPr lang="de-DE" sz="1600" b="1" dirty="0">
                <a:solidFill>
                  <a:srgbClr val="FF0000"/>
                </a:solidFill>
              </a:rPr>
              <a:t>!</a:t>
            </a:r>
            <a:endParaRPr lang="en-GB" sz="1600" b="1" dirty="0">
              <a:solidFill>
                <a:srgbClr val="FF0000"/>
              </a:solidFill>
            </a:endParaRPr>
          </a:p>
          <a:p>
            <a:pPr algn="just"/>
            <a:endParaRPr lang="en-GB" dirty="0"/>
          </a:p>
        </p:txBody>
      </p:sp>
    </p:spTree>
    <p:extLst>
      <p:ext uri="{BB962C8B-B14F-4D97-AF65-F5344CB8AC3E}">
        <p14:creationId xmlns:p14="http://schemas.microsoft.com/office/powerpoint/2010/main" val="2128226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Other mandatory requested documents</a:t>
            </a:r>
          </a:p>
        </p:txBody>
      </p:sp>
      <p:sp>
        <p:nvSpPr>
          <p:cNvPr id="3" name="Content Placeholder 2"/>
          <p:cNvSpPr>
            <a:spLocks noGrp="1"/>
          </p:cNvSpPr>
          <p:nvPr>
            <p:ph idx="1"/>
          </p:nvPr>
        </p:nvSpPr>
        <p:spPr/>
        <p:txBody>
          <a:bodyPr/>
          <a:lstStyle/>
          <a:p>
            <a:pPr marL="342900" indent="-342900" algn="just">
              <a:buSzPct val="100000"/>
              <a:buFont typeface="+mj-lt"/>
              <a:buAutoNum type="arabicPeriod"/>
            </a:pPr>
            <a:r>
              <a:rPr lang="en-US" b="1" dirty="0"/>
              <a:t>Statutes or articles of association </a:t>
            </a:r>
          </a:p>
          <a:p>
            <a:pPr marL="285750" indent="-285750" algn="just">
              <a:spcAft>
                <a:spcPts val="800"/>
              </a:spcAft>
              <a:buFont typeface="Wingdings" panose="05000000000000000000" pitchFamily="2" charset="2"/>
              <a:buChar char="à"/>
            </a:pPr>
            <a:r>
              <a:rPr lang="en-US" i="1" dirty="0">
                <a:sym typeface="Wingdings" panose="05000000000000000000" pitchFamily="2" charset="2"/>
              </a:rPr>
              <a:t>To be p</a:t>
            </a:r>
            <a:r>
              <a:rPr lang="en-US" i="1" dirty="0"/>
              <a:t>rovided by </a:t>
            </a:r>
            <a:r>
              <a:rPr lang="en-US" i="1" u="sng" dirty="0"/>
              <a:t>lead applicant and co-applicants</a:t>
            </a:r>
            <a:r>
              <a:rPr lang="en-US" i="1" dirty="0"/>
              <a:t>.</a:t>
            </a:r>
          </a:p>
          <a:p>
            <a:pPr algn="just">
              <a:spcAft>
                <a:spcPts val="800"/>
              </a:spcAft>
            </a:pPr>
            <a:r>
              <a:rPr lang="en-US" b="1" dirty="0"/>
              <a:t>2. Audit report/self declaration: </a:t>
            </a:r>
            <a:r>
              <a:rPr lang="en-US" dirty="0"/>
              <a:t>Audit report shall certify the accounts for up to the last financial year available. In all other cases, the applicant shall provide a self-declaration</a:t>
            </a:r>
            <a:endParaRPr lang="en-US" b="1" dirty="0"/>
          </a:p>
          <a:p>
            <a:pPr marL="285750" indent="-285750" algn="just">
              <a:spcAft>
                <a:spcPts val="800"/>
              </a:spcAft>
              <a:buFont typeface="Wingdings" panose="05000000000000000000" pitchFamily="2" charset="2"/>
              <a:buChar char="à"/>
            </a:pPr>
            <a:r>
              <a:rPr lang="en-US" i="1" dirty="0">
                <a:sym typeface="Wingdings" panose="05000000000000000000" pitchFamily="2" charset="2"/>
              </a:rPr>
              <a:t>To be p</a:t>
            </a:r>
            <a:r>
              <a:rPr lang="en-US" i="1" dirty="0"/>
              <a:t>rovided by the </a:t>
            </a:r>
            <a:r>
              <a:rPr lang="en-US" i="1" u="sng" dirty="0"/>
              <a:t>lead applicant only</a:t>
            </a:r>
            <a:r>
              <a:rPr lang="en-US" i="1" dirty="0"/>
              <a:t>.</a:t>
            </a:r>
            <a:endParaRPr lang="en-US" dirty="0"/>
          </a:p>
          <a:p>
            <a:pPr marL="342900" indent="-342900" algn="just">
              <a:buSzPct val="100000"/>
              <a:buFont typeface="+mj-lt"/>
              <a:buAutoNum type="arabicPeriod" startAt="3"/>
            </a:pPr>
            <a:r>
              <a:rPr lang="en-US" b="1" dirty="0"/>
              <a:t>Copy of the latest accounts: T</a:t>
            </a:r>
            <a:r>
              <a:rPr lang="en-US" dirty="0"/>
              <a:t>he profit and loss account/income statement and the balance sheet for the last financial year for which the accounts have been closed</a:t>
            </a:r>
            <a:endParaRPr kumimoji="0" lang="en-US" sz="1800" b="1" i="1" u="none" strike="noStrike" kern="0" cap="none" spc="10" normalizeH="0" baseline="0" noProof="0" dirty="0">
              <a:ln>
                <a:noFill/>
              </a:ln>
              <a:solidFill>
                <a:srgbClr val="53504F"/>
              </a:solidFill>
              <a:effectLst/>
              <a:uLnTx/>
              <a:uFillTx/>
              <a:latin typeface="Calibri"/>
              <a:ea typeface="Roboto" charset="0"/>
              <a:cs typeface="Roboto" charset="0"/>
              <a:sym typeface="Wingdings" panose="05000000000000000000" pitchFamily="2" charset="2"/>
            </a:endParaRPr>
          </a:p>
          <a:p>
            <a:pPr marL="285750" marR="0" lvl="0" indent="-285750" algn="just" defTabSz="914400" rtl="0" eaLnBrk="1" fontAlgn="base" latinLnBrk="0" hangingPunct="1">
              <a:lnSpc>
                <a:spcPct val="100000"/>
              </a:lnSpc>
              <a:spcBef>
                <a:spcPts val="600"/>
              </a:spcBef>
              <a:spcAft>
                <a:spcPts val="800"/>
              </a:spcAft>
              <a:buClrTx/>
              <a:buSzPct val="70000"/>
              <a:buFont typeface="Wingdings" panose="05000000000000000000" pitchFamily="2" charset="2"/>
              <a:buChar char="à"/>
              <a:tabLst/>
              <a:defRPr/>
            </a:pPr>
            <a:r>
              <a:rPr kumimoji="0" lang="en-US" sz="1800" b="0" i="1" u="none" strike="noStrike" kern="0" cap="none" spc="10" normalizeH="0" baseline="0" noProof="0" dirty="0">
                <a:ln>
                  <a:noFill/>
                </a:ln>
                <a:solidFill>
                  <a:srgbClr val="53504F"/>
                </a:solidFill>
                <a:effectLst/>
                <a:uLnTx/>
                <a:uFillTx/>
                <a:latin typeface="Calibri"/>
                <a:ea typeface="Roboto" charset="0"/>
                <a:cs typeface="Roboto" charset="0"/>
                <a:sym typeface="Wingdings" panose="05000000000000000000" pitchFamily="2" charset="2"/>
              </a:rPr>
              <a:t>To be p</a:t>
            </a:r>
            <a:r>
              <a:rPr kumimoji="0" lang="en-US" sz="1800" b="0" i="1" u="none" strike="noStrike" kern="0" cap="none" spc="10" normalizeH="0" baseline="0" noProof="0" dirty="0">
                <a:ln>
                  <a:noFill/>
                </a:ln>
                <a:solidFill>
                  <a:srgbClr val="53504F"/>
                </a:solidFill>
                <a:effectLst/>
                <a:uLnTx/>
                <a:uFillTx/>
                <a:latin typeface="Calibri"/>
                <a:ea typeface="Roboto" charset="0"/>
                <a:cs typeface="Roboto" charset="0"/>
              </a:rPr>
              <a:t>rovided by the </a:t>
            </a:r>
            <a:r>
              <a:rPr kumimoji="0" lang="en-US" sz="1800" b="0" i="1" u="sng" strike="noStrike" kern="0" cap="none" spc="10" normalizeH="0" baseline="0" noProof="0" dirty="0">
                <a:ln>
                  <a:noFill/>
                </a:ln>
                <a:solidFill>
                  <a:srgbClr val="53504F"/>
                </a:solidFill>
                <a:effectLst/>
                <a:uLnTx/>
                <a:uFillTx/>
                <a:latin typeface="Calibri"/>
                <a:ea typeface="Roboto" charset="0"/>
                <a:cs typeface="Roboto" charset="0"/>
              </a:rPr>
              <a:t>lead applicant only</a:t>
            </a:r>
            <a:r>
              <a:rPr kumimoji="0" lang="en-US" sz="1800" b="0" i="1" u="none" strike="noStrike" kern="0" cap="none" spc="10" normalizeH="0" baseline="0" noProof="0" dirty="0">
                <a:ln>
                  <a:noFill/>
                </a:ln>
                <a:solidFill>
                  <a:srgbClr val="53504F"/>
                </a:solidFill>
                <a:effectLst/>
                <a:uLnTx/>
                <a:uFillTx/>
                <a:latin typeface="Calibri"/>
                <a:ea typeface="Roboto" charset="0"/>
                <a:cs typeface="Roboto" charset="0"/>
              </a:rPr>
              <a:t>.</a:t>
            </a:r>
            <a:endParaRPr lang="en-US" i="1" u="sng" dirty="0">
              <a:latin typeface="Calibri"/>
            </a:endParaRPr>
          </a:p>
          <a:p>
            <a:pPr marR="0" lvl="0" algn="just" defTabSz="914400" rtl="0" eaLnBrk="1" fontAlgn="base" latinLnBrk="0" hangingPunct="1">
              <a:lnSpc>
                <a:spcPct val="100000"/>
              </a:lnSpc>
              <a:spcBef>
                <a:spcPct val="20000"/>
              </a:spcBef>
              <a:spcAft>
                <a:spcPts val="800"/>
              </a:spcAft>
              <a:buClrTx/>
              <a:buSzPct val="70000"/>
              <a:tabLst/>
              <a:defRPr/>
            </a:pPr>
            <a:r>
              <a:rPr lang="en-US" sz="1600" b="1" dirty="0">
                <a:solidFill>
                  <a:srgbClr val="FF0000"/>
                </a:solidFill>
              </a:rPr>
              <a:t>The documents in the national language shall be submitted along with the certified translation into English!</a:t>
            </a:r>
            <a:endParaRPr kumimoji="0" lang="en-US" sz="1600" b="1" i="1" u="sng" strike="noStrike" kern="0" cap="none" spc="10" normalizeH="0" baseline="0" noProof="0" dirty="0">
              <a:ln>
                <a:noFill/>
              </a:ln>
              <a:solidFill>
                <a:srgbClr val="FF0000"/>
              </a:solidFill>
              <a:effectLst/>
              <a:uLnTx/>
              <a:uFillTx/>
              <a:latin typeface="Calibri"/>
              <a:ea typeface="Roboto" charset="0"/>
              <a:cs typeface="Roboto" charset="0"/>
            </a:endParaRPr>
          </a:p>
          <a:p>
            <a:pPr algn="just">
              <a:spcAft>
                <a:spcPts val="800"/>
              </a:spcAft>
            </a:pPr>
            <a:endParaRPr lang="en-US" i="1" dirty="0"/>
          </a:p>
          <a:p>
            <a:pPr algn="just">
              <a:spcAft>
                <a:spcPts val="800"/>
              </a:spcAft>
            </a:pPr>
            <a:endParaRPr lang="en-US" i="1" dirty="0"/>
          </a:p>
        </p:txBody>
      </p:sp>
    </p:spTree>
    <p:extLst>
      <p:ext uri="{BB962C8B-B14F-4D97-AF65-F5344CB8AC3E}">
        <p14:creationId xmlns:p14="http://schemas.microsoft.com/office/powerpoint/2010/main" val="30625458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D8F74-7D7D-4EA4-064A-FC17C78F6F36}"/>
              </a:ext>
            </a:extLst>
          </p:cNvPr>
          <p:cNvSpPr>
            <a:spLocks noGrp="1"/>
          </p:cNvSpPr>
          <p:nvPr>
            <p:ph type="title" idx="4294967295"/>
          </p:nvPr>
        </p:nvSpPr>
        <p:spPr>
          <a:xfrm>
            <a:off x="521549" y="879207"/>
            <a:ext cx="8370931" cy="758487"/>
          </a:xfrm>
        </p:spPr>
        <p:txBody>
          <a:bodyPr/>
          <a:lstStyle/>
          <a:p>
            <a:r>
              <a:rPr lang="en-GB" dirty="0"/>
              <a:t>Budget</a:t>
            </a:r>
          </a:p>
        </p:txBody>
      </p:sp>
      <p:sp>
        <p:nvSpPr>
          <p:cNvPr id="3" name="Content Placeholder 2">
            <a:extLst>
              <a:ext uri="{FF2B5EF4-FFF2-40B4-BE49-F238E27FC236}">
                <a16:creationId xmlns:a16="http://schemas.microsoft.com/office/drawing/2014/main" id="{10E1ACD6-6E71-6B36-461B-CB965C39D159}"/>
              </a:ext>
            </a:extLst>
          </p:cNvPr>
          <p:cNvSpPr>
            <a:spLocks noGrp="1"/>
          </p:cNvSpPr>
          <p:nvPr>
            <p:ph idx="1"/>
          </p:nvPr>
        </p:nvSpPr>
        <p:spPr>
          <a:xfrm>
            <a:off x="521550" y="1644446"/>
            <a:ext cx="8370930" cy="4451493"/>
          </a:xfrm>
        </p:spPr>
        <p:txBody>
          <a:bodyPr/>
          <a:lstStyle/>
          <a:p>
            <a:endParaRPr lang="en-GB" dirty="0"/>
          </a:p>
          <a:p>
            <a:endParaRPr lang="en-GB" dirty="0"/>
          </a:p>
          <a:p>
            <a:endParaRPr lang="en-GB" dirty="0"/>
          </a:p>
        </p:txBody>
      </p:sp>
      <p:graphicFrame>
        <p:nvGraphicFramePr>
          <p:cNvPr id="5" name="Table 5">
            <a:extLst>
              <a:ext uri="{FF2B5EF4-FFF2-40B4-BE49-F238E27FC236}">
                <a16:creationId xmlns:a16="http://schemas.microsoft.com/office/drawing/2014/main" id="{41EC0CDD-DFFE-B2BB-2D5D-DE791089DCC1}"/>
              </a:ext>
            </a:extLst>
          </p:cNvPr>
          <p:cNvGraphicFramePr>
            <a:graphicFrameLocks noGrp="1"/>
          </p:cNvGraphicFramePr>
          <p:nvPr>
            <p:extLst>
              <p:ext uri="{D42A27DB-BD31-4B8C-83A1-F6EECF244321}">
                <p14:modId xmlns:p14="http://schemas.microsoft.com/office/powerpoint/2010/main" val="1706244416"/>
              </p:ext>
            </p:extLst>
          </p:nvPr>
        </p:nvGraphicFramePr>
        <p:xfrm>
          <a:off x="683568" y="1700809"/>
          <a:ext cx="8064897" cy="4700435"/>
        </p:xfrm>
        <a:graphic>
          <a:graphicData uri="http://schemas.openxmlformats.org/drawingml/2006/table">
            <a:tbl>
              <a:tblPr firstRow="1" bandRow="1">
                <a:tableStyleId>{5C22544A-7EE6-4342-B048-85BDC9FD1C3A}</a:tableStyleId>
              </a:tblPr>
              <a:tblGrid>
                <a:gridCol w="2232248">
                  <a:extLst>
                    <a:ext uri="{9D8B030D-6E8A-4147-A177-3AD203B41FA5}">
                      <a16:colId xmlns:a16="http://schemas.microsoft.com/office/drawing/2014/main" val="3095918815"/>
                    </a:ext>
                  </a:extLst>
                </a:gridCol>
                <a:gridCol w="3092150">
                  <a:extLst>
                    <a:ext uri="{9D8B030D-6E8A-4147-A177-3AD203B41FA5}">
                      <a16:colId xmlns:a16="http://schemas.microsoft.com/office/drawing/2014/main" val="718540536"/>
                    </a:ext>
                  </a:extLst>
                </a:gridCol>
                <a:gridCol w="2740499">
                  <a:extLst>
                    <a:ext uri="{9D8B030D-6E8A-4147-A177-3AD203B41FA5}">
                      <a16:colId xmlns:a16="http://schemas.microsoft.com/office/drawing/2014/main" val="446911133"/>
                    </a:ext>
                  </a:extLst>
                </a:gridCol>
              </a:tblGrid>
              <a:tr h="389636">
                <a:tc>
                  <a:txBody>
                    <a:bodyPr/>
                    <a:lstStyle/>
                    <a:p>
                      <a:endParaRPr lang="en-GB"/>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827786180"/>
                  </a:ext>
                </a:extLst>
              </a:tr>
              <a:tr h="472710">
                <a:tc>
                  <a:txBody>
                    <a:bodyPr/>
                    <a:lstStyle/>
                    <a:p>
                      <a:r>
                        <a:rPr lang="en-GB" sz="1600" b="1" kern="1200" dirty="0">
                          <a:solidFill>
                            <a:srgbClr val="000000"/>
                          </a:solidFill>
                          <a:latin typeface="+mn-lt"/>
                          <a:ea typeface="+mn-ea"/>
                          <a:cs typeface="+mn-cs"/>
                        </a:rPr>
                        <a:t>1. Human Resources</a:t>
                      </a:r>
                    </a:p>
                  </a:txBody>
                  <a:tcPr/>
                </a:tc>
                <a:tc gridSpan="2">
                  <a:txBody>
                    <a:bodyPr/>
                    <a:lstStyle/>
                    <a:p>
                      <a:pPr algn="just"/>
                      <a:r>
                        <a:rPr lang="en-US" sz="1200" dirty="0">
                          <a:solidFill>
                            <a:srgbClr val="000000"/>
                          </a:solidFill>
                        </a:rPr>
                        <a:t>Salaries (gross salaries including social security charges and other related costs, local staff)</a:t>
                      </a:r>
                      <a:endParaRPr lang="en-GB" sz="1200" dirty="0">
                        <a:solidFill>
                          <a:srgbClr val="000000"/>
                        </a:solidFill>
                      </a:endParaRPr>
                    </a:p>
                  </a:txBody>
                  <a:tcPr/>
                </a:tc>
                <a:tc hMerge="1">
                  <a:txBody>
                    <a:bodyPr/>
                    <a:lstStyle/>
                    <a:p>
                      <a:endParaRPr lang="en-GB" dirty="0"/>
                    </a:p>
                  </a:txBody>
                  <a:tcPr/>
                </a:tc>
                <a:extLst>
                  <a:ext uri="{0D108BD9-81ED-4DB2-BD59-A6C34878D82A}">
                    <a16:rowId xmlns:a16="http://schemas.microsoft.com/office/drawing/2014/main" val="547535153"/>
                  </a:ext>
                </a:extLst>
              </a:tr>
              <a:tr h="357166">
                <a:tc>
                  <a:txBody>
                    <a:bodyPr/>
                    <a:lstStyle/>
                    <a:p>
                      <a:r>
                        <a:rPr lang="en-GB" sz="1600" b="1" kern="1200" dirty="0">
                          <a:solidFill>
                            <a:srgbClr val="000000"/>
                          </a:solidFill>
                          <a:latin typeface="+mn-lt"/>
                          <a:ea typeface="+mn-ea"/>
                          <a:cs typeface="+mn-cs"/>
                        </a:rPr>
                        <a:t>2. Travel</a:t>
                      </a:r>
                    </a:p>
                  </a:txBody>
                  <a:tcPr/>
                </a:tc>
                <a:tc gridSpan="2">
                  <a:txBody>
                    <a:bodyPr/>
                    <a:lstStyle/>
                    <a:p>
                      <a:pPr algn="just"/>
                      <a:r>
                        <a:rPr lang="en-US" sz="1200" dirty="0">
                          <a:solidFill>
                            <a:srgbClr val="000000"/>
                          </a:solidFill>
                        </a:rPr>
                        <a:t>Per diems for missions/travel, International travel, </a:t>
                      </a:r>
                      <a:r>
                        <a:rPr lang="en-GB" sz="1200" dirty="0">
                          <a:solidFill>
                            <a:srgbClr val="000000"/>
                          </a:solidFill>
                        </a:rPr>
                        <a:t>Local transportation costs</a:t>
                      </a:r>
                    </a:p>
                  </a:txBody>
                  <a:tcPr/>
                </a:tc>
                <a:tc hMerge="1">
                  <a:txBody>
                    <a:bodyPr/>
                    <a:lstStyle/>
                    <a:p>
                      <a:endParaRPr lang="en-GB" dirty="0"/>
                    </a:p>
                  </a:txBody>
                  <a:tcPr/>
                </a:tc>
                <a:extLst>
                  <a:ext uri="{0D108BD9-81ED-4DB2-BD59-A6C34878D82A}">
                    <a16:rowId xmlns:a16="http://schemas.microsoft.com/office/drawing/2014/main" val="1824074246"/>
                  </a:ext>
                </a:extLst>
              </a:tr>
              <a:tr h="876682">
                <a:tc>
                  <a:txBody>
                    <a:bodyPr/>
                    <a:lstStyle/>
                    <a:p>
                      <a:r>
                        <a:rPr lang="en-GB" sz="1600" b="1" dirty="0">
                          <a:solidFill>
                            <a:srgbClr val="000000"/>
                          </a:solidFill>
                        </a:rPr>
                        <a:t>3. Equipment and Supplies</a:t>
                      </a:r>
                    </a:p>
                  </a:txBody>
                  <a:tcPr/>
                </a:tc>
                <a:tc gridSpan="2">
                  <a:txBody>
                    <a:bodyPr/>
                    <a:lstStyle/>
                    <a:p>
                      <a:pPr marL="0" algn="just" defTabSz="914400" rtl="0" eaLnBrk="1" latinLnBrk="0" hangingPunct="1"/>
                      <a:r>
                        <a:rPr lang="en-GB" sz="1200" kern="1200" dirty="0">
                          <a:solidFill>
                            <a:srgbClr val="000000"/>
                          </a:solidFill>
                          <a:latin typeface="+mn-lt"/>
                          <a:ea typeface="+mn-ea"/>
                          <a:cs typeface="+mn-cs"/>
                        </a:rPr>
                        <a:t>Furniture, computer equipment costs, costs for machines, tools, costs for spare parts/equipment for machines, tools</a:t>
                      </a:r>
                    </a:p>
                  </a:txBody>
                  <a:tcPr/>
                </a:tc>
                <a:tc hMerge="1">
                  <a:txBody>
                    <a:bodyPr/>
                    <a:lstStyle/>
                    <a:p>
                      <a:endParaRPr lang="en-GB" dirty="0"/>
                    </a:p>
                  </a:txBody>
                  <a:tcPr/>
                </a:tc>
                <a:extLst>
                  <a:ext uri="{0D108BD9-81ED-4DB2-BD59-A6C34878D82A}">
                    <a16:rowId xmlns:a16="http://schemas.microsoft.com/office/drawing/2014/main" val="3304765687"/>
                  </a:ext>
                </a:extLst>
              </a:tr>
              <a:tr h="850879">
                <a:tc>
                  <a:txBody>
                    <a:bodyPr/>
                    <a:lstStyle/>
                    <a:p>
                      <a:r>
                        <a:rPr lang="en-GB" sz="1600" b="1" kern="1200" dirty="0">
                          <a:solidFill>
                            <a:srgbClr val="000000"/>
                          </a:solidFill>
                          <a:latin typeface="+mn-lt"/>
                          <a:ea typeface="+mn-ea"/>
                          <a:cs typeface="+mn-cs"/>
                        </a:rPr>
                        <a:t>4. Local Office</a:t>
                      </a:r>
                    </a:p>
                  </a:txBody>
                  <a:tcPr/>
                </a:tc>
                <a:tc gridSpan="2">
                  <a:txBody>
                    <a:bodyPr/>
                    <a:lstStyle/>
                    <a:p>
                      <a:pPr algn="just"/>
                      <a:r>
                        <a:rPr lang="en-GB" sz="1200" kern="1200" dirty="0">
                          <a:solidFill>
                            <a:srgbClr val="000000"/>
                          </a:solidFill>
                          <a:latin typeface="+mn-lt"/>
                          <a:ea typeface="+mn-ea"/>
                          <a:cs typeface="+mn-cs"/>
                        </a:rPr>
                        <a:t>Vehicle rental costs, costs for office rent, costs for consumables, office supplies</a:t>
                      </a:r>
                    </a:p>
                    <a:p>
                      <a:pPr algn="just"/>
                      <a:r>
                        <a:rPr lang="en-GB" sz="1200" kern="1200" dirty="0">
                          <a:solidFill>
                            <a:srgbClr val="000000"/>
                          </a:solidFill>
                          <a:latin typeface="+mn-lt"/>
                          <a:ea typeface="+mn-ea"/>
                          <a:cs typeface="+mn-cs"/>
                        </a:rPr>
                        <a:t>Costs for other services </a:t>
                      </a:r>
                      <a:r>
                        <a:rPr lang="en-US" sz="1200" kern="1200" dirty="0">
                          <a:solidFill>
                            <a:srgbClr val="000000"/>
                          </a:solidFill>
                          <a:latin typeface="+mn-lt"/>
                          <a:ea typeface="+mn-ea"/>
                          <a:cs typeface="+mn-cs"/>
                        </a:rPr>
                        <a:t>(</a:t>
                      </a:r>
                      <a:r>
                        <a:rPr lang="en-US" sz="1200" kern="1200" dirty="0" err="1">
                          <a:solidFill>
                            <a:srgbClr val="000000"/>
                          </a:solidFill>
                          <a:latin typeface="+mn-lt"/>
                          <a:ea typeface="+mn-ea"/>
                          <a:cs typeface="+mn-cs"/>
                        </a:rPr>
                        <a:t>tel</a:t>
                      </a:r>
                      <a:r>
                        <a:rPr lang="en-US" sz="1200" kern="1200" dirty="0">
                          <a:solidFill>
                            <a:srgbClr val="000000"/>
                          </a:solidFill>
                          <a:latin typeface="+mn-lt"/>
                          <a:ea typeface="+mn-ea"/>
                          <a:cs typeface="+mn-cs"/>
                        </a:rPr>
                        <a:t>/fax, electricity/heating, maintenance)</a:t>
                      </a:r>
                    </a:p>
                    <a:p>
                      <a:pPr algn="just"/>
                      <a:r>
                        <a:rPr lang="en-US" sz="1200" kern="1200" dirty="0">
                          <a:solidFill>
                            <a:schemeClr val="accent6"/>
                          </a:solidFill>
                          <a:latin typeface="+mn-lt"/>
                          <a:ea typeface="+mn-ea"/>
                          <a:cs typeface="+mn-cs"/>
                        </a:rPr>
                        <a:t>(Budgeted project office costs (if applicable) must adequately reflect its use for the project)</a:t>
                      </a:r>
                      <a:endParaRPr lang="en-GB" sz="1200" kern="1200" dirty="0">
                        <a:solidFill>
                          <a:schemeClr val="accent6"/>
                        </a:solidFill>
                        <a:latin typeface="+mn-lt"/>
                        <a:ea typeface="+mn-ea"/>
                        <a:cs typeface="+mn-cs"/>
                      </a:endParaRPr>
                    </a:p>
                  </a:txBody>
                  <a:tcPr/>
                </a:tc>
                <a:tc hMerge="1">
                  <a:txBody>
                    <a:bodyPr/>
                    <a:lstStyle/>
                    <a:p>
                      <a:endParaRPr lang="en-GB" dirty="0"/>
                    </a:p>
                  </a:txBody>
                  <a:tcPr/>
                </a:tc>
                <a:extLst>
                  <a:ext uri="{0D108BD9-81ED-4DB2-BD59-A6C34878D82A}">
                    <a16:rowId xmlns:a16="http://schemas.microsoft.com/office/drawing/2014/main" val="3458288062"/>
                  </a:ext>
                </a:extLst>
              </a:tr>
              <a:tr h="681864">
                <a:tc>
                  <a:txBody>
                    <a:bodyPr/>
                    <a:lstStyle/>
                    <a:p>
                      <a:r>
                        <a:rPr lang="en-GB" sz="1600" b="1" dirty="0">
                          <a:solidFill>
                            <a:srgbClr val="000000"/>
                          </a:solidFill>
                        </a:rPr>
                        <a:t>5. Other Costs and Services</a:t>
                      </a:r>
                    </a:p>
                  </a:txBody>
                  <a:tcPr/>
                </a:tc>
                <a:tc gridSpan="2">
                  <a:txBody>
                    <a:bodyPr/>
                    <a:lstStyle/>
                    <a:p>
                      <a:pPr algn="just"/>
                      <a:r>
                        <a:rPr lang="en-GB" sz="1200" kern="1200" dirty="0">
                          <a:solidFill>
                            <a:srgbClr val="000000"/>
                          </a:solidFill>
                          <a:latin typeface="+mn-lt"/>
                          <a:ea typeface="+mn-ea"/>
                          <a:cs typeface="+mn-cs"/>
                        </a:rPr>
                        <a:t>Publication, studies, research, evaluation costs, translation/interpreter costs, costs for financial services (bank guarantee costs, etc.), costs for conferences/seminars, visibility action costs</a:t>
                      </a:r>
                    </a:p>
                  </a:txBody>
                  <a:tcPr/>
                </a:tc>
                <a:tc hMerge="1">
                  <a:txBody>
                    <a:bodyPr/>
                    <a:lstStyle/>
                    <a:p>
                      <a:endParaRPr lang="en-GB" dirty="0"/>
                    </a:p>
                  </a:txBody>
                  <a:tcPr/>
                </a:tc>
                <a:extLst>
                  <a:ext uri="{0D108BD9-81ED-4DB2-BD59-A6C34878D82A}">
                    <a16:rowId xmlns:a16="http://schemas.microsoft.com/office/drawing/2014/main" val="3722621965"/>
                  </a:ext>
                </a:extLst>
              </a:tr>
              <a:tr h="357166">
                <a:tc>
                  <a:txBody>
                    <a:bodyPr/>
                    <a:lstStyle/>
                    <a:p>
                      <a:r>
                        <a:rPr lang="en-GB" sz="1600" b="1" dirty="0">
                          <a:solidFill>
                            <a:srgbClr val="000000"/>
                          </a:solidFill>
                        </a:rPr>
                        <a:t>6. Other costs</a:t>
                      </a:r>
                    </a:p>
                  </a:txBody>
                  <a:tcPr/>
                </a:tc>
                <a:tc gridSpan="2">
                  <a:txBody>
                    <a:bodyPr/>
                    <a:lstStyle/>
                    <a:p>
                      <a:pPr algn="just"/>
                      <a:r>
                        <a:rPr lang="en-US" sz="1200" dirty="0">
                          <a:solidFill>
                            <a:srgbClr val="000000"/>
                          </a:solidFill>
                        </a:rPr>
                        <a:t>Other types of expenditures</a:t>
                      </a:r>
                      <a:endParaRPr lang="en-GB" sz="1200" dirty="0">
                        <a:solidFill>
                          <a:srgbClr val="000000"/>
                        </a:solidFill>
                      </a:endParaRPr>
                    </a:p>
                  </a:txBody>
                  <a:tcPr/>
                </a:tc>
                <a:tc hMerge="1">
                  <a:txBody>
                    <a:bodyPr/>
                    <a:lstStyle/>
                    <a:p>
                      <a:endParaRPr lang="en-GB" dirty="0"/>
                    </a:p>
                  </a:txBody>
                  <a:tcPr/>
                </a:tc>
                <a:extLst>
                  <a:ext uri="{0D108BD9-81ED-4DB2-BD59-A6C34878D82A}">
                    <a16:rowId xmlns:a16="http://schemas.microsoft.com/office/drawing/2014/main" val="1114313820"/>
                  </a:ext>
                </a:extLst>
              </a:tr>
              <a:tr h="357166">
                <a:tc>
                  <a:txBody>
                    <a:bodyPr/>
                    <a:lstStyle/>
                    <a:p>
                      <a:r>
                        <a:rPr lang="en-GB" sz="1600" b="1" dirty="0">
                          <a:solidFill>
                            <a:srgbClr val="0081E2"/>
                          </a:solidFill>
                        </a:rPr>
                        <a:t>8. Contingency reserve</a:t>
                      </a:r>
                    </a:p>
                  </a:txBody>
                  <a:tcPr/>
                </a:tc>
                <a:tc gridSpan="2">
                  <a:txBody>
                    <a:bodyPr/>
                    <a:lstStyle/>
                    <a:p>
                      <a:pPr algn="just"/>
                      <a:r>
                        <a:rPr lang="en-GB" sz="1200" b="1" dirty="0">
                          <a:solidFill>
                            <a:srgbClr val="0081E2"/>
                          </a:solidFill>
                        </a:rPr>
                        <a:t>Max % 5 of </a:t>
                      </a:r>
                      <a:r>
                        <a:rPr lang="en-US" sz="1200" b="1" dirty="0">
                          <a:solidFill>
                            <a:srgbClr val="0081E2"/>
                          </a:solidFill>
                        </a:rPr>
                        <a:t>subtotal of direct eligible costs of the Action</a:t>
                      </a:r>
                      <a:endParaRPr lang="en-GB" sz="1200" b="1" dirty="0">
                        <a:solidFill>
                          <a:srgbClr val="0081E2"/>
                        </a:solidFill>
                      </a:endParaRPr>
                    </a:p>
                  </a:txBody>
                  <a:tcPr/>
                </a:tc>
                <a:tc hMerge="1">
                  <a:txBody>
                    <a:bodyPr/>
                    <a:lstStyle/>
                    <a:p>
                      <a:endParaRPr lang="en-GB" dirty="0"/>
                    </a:p>
                  </a:txBody>
                  <a:tcPr/>
                </a:tc>
                <a:extLst>
                  <a:ext uri="{0D108BD9-81ED-4DB2-BD59-A6C34878D82A}">
                    <a16:rowId xmlns:a16="http://schemas.microsoft.com/office/drawing/2014/main" val="1566124479"/>
                  </a:ext>
                </a:extLst>
              </a:tr>
              <a:tr h="357166">
                <a:tc>
                  <a:txBody>
                    <a:bodyPr/>
                    <a:lstStyle/>
                    <a:p>
                      <a:r>
                        <a:rPr lang="en-GB" sz="1600" b="1" dirty="0">
                          <a:solidFill>
                            <a:srgbClr val="0081E2"/>
                          </a:solidFill>
                        </a:rPr>
                        <a:t>10. Indirect costs</a:t>
                      </a:r>
                    </a:p>
                  </a:txBody>
                  <a:tcPr/>
                </a:tc>
                <a:tc gridSpan="2">
                  <a:txBody>
                    <a:bodyPr/>
                    <a:lstStyle/>
                    <a:p>
                      <a:pPr algn="just"/>
                      <a:r>
                        <a:rPr lang="en-US" sz="1200" b="1" dirty="0">
                          <a:solidFill>
                            <a:srgbClr val="0081E2"/>
                          </a:solidFill>
                        </a:rPr>
                        <a:t>Maximum 7% of total direct eligible costs of the Action</a:t>
                      </a:r>
                    </a:p>
                  </a:txBody>
                  <a:tcPr/>
                </a:tc>
                <a:tc hMerge="1">
                  <a:txBody>
                    <a:bodyPr/>
                    <a:lstStyle/>
                    <a:p>
                      <a:endParaRPr lang="en-GB" dirty="0"/>
                    </a:p>
                  </a:txBody>
                  <a:tcPr/>
                </a:tc>
                <a:extLst>
                  <a:ext uri="{0D108BD9-81ED-4DB2-BD59-A6C34878D82A}">
                    <a16:rowId xmlns:a16="http://schemas.microsoft.com/office/drawing/2014/main" val="1146196336"/>
                  </a:ext>
                </a:extLst>
              </a:tr>
            </a:tbl>
          </a:graphicData>
        </a:graphic>
      </p:graphicFrame>
    </p:spTree>
    <p:extLst>
      <p:ext uri="{BB962C8B-B14F-4D97-AF65-F5344CB8AC3E}">
        <p14:creationId xmlns:p14="http://schemas.microsoft.com/office/powerpoint/2010/main" val="37197261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1077396"/>
          </a:xfrm>
        </p:spPr>
        <p:txBody>
          <a:bodyPr/>
          <a:lstStyle/>
          <a:p>
            <a:r>
              <a:rPr lang="en-US" dirty="0"/>
              <a:t>Online Application Portal: </a:t>
            </a:r>
            <a:r>
              <a:rPr lang="en-US" b="1" spc="10" dirty="0">
                <a:solidFill>
                  <a:schemeClr val="accent2"/>
                </a:solidFill>
                <a:cs typeface="Arial MT"/>
              </a:rPr>
              <a:t>How to Register and Apply</a:t>
            </a:r>
            <a:br>
              <a:rPr lang="en-US" dirty="0"/>
            </a:br>
            <a:endParaRPr lang="en-GB" dirty="0"/>
          </a:p>
        </p:txBody>
      </p:sp>
      <p:sp>
        <p:nvSpPr>
          <p:cNvPr id="3" name="Text Placeholder 2"/>
          <p:cNvSpPr>
            <a:spLocks noGrp="1"/>
          </p:cNvSpPr>
          <p:nvPr>
            <p:ph type="body" idx="1"/>
          </p:nvPr>
        </p:nvSpPr>
        <p:spPr/>
        <p:txBody>
          <a:bodyPr/>
          <a:lstStyle/>
          <a:p>
            <a:pPr marL="12700" algn="ctr">
              <a:spcBef>
                <a:spcPts val="100"/>
              </a:spcBef>
            </a:pPr>
            <a:r>
              <a:rPr lang="en-US" spc="10" dirty="0">
                <a:solidFill>
                  <a:schemeClr val="accent2"/>
                </a:solidFill>
                <a:cs typeface="Arial MT"/>
              </a:rPr>
              <a:t>To</a:t>
            </a:r>
            <a:r>
              <a:rPr lang="en-US" spc="15" dirty="0">
                <a:solidFill>
                  <a:schemeClr val="accent2"/>
                </a:solidFill>
                <a:cs typeface="Arial MT"/>
              </a:rPr>
              <a:t> </a:t>
            </a:r>
            <a:r>
              <a:rPr lang="en-US" spc="-10" dirty="0">
                <a:solidFill>
                  <a:schemeClr val="accent2"/>
                </a:solidFill>
                <a:cs typeface="Arial MT"/>
              </a:rPr>
              <a:t>access</a:t>
            </a:r>
            <a:r>
              <a:rPr lang="en-US" spc="40" dirty="0">
                <a:solidFill>
                  <a:schemeClr val="accent2"/>
                </a:solidFill>
                <a:cs typeface="Arial MT"/>
              </a:rPr>
              <a:t> </a:t>
            </a:r>
            <a:r>
              <a:rPr lang="en-US" spc="20" dirty="0">
                <a:solidFill>
                  <a:schemeClr val="accent2"/>
                </a:solidFill>
                <a:cs typeface="Arial MT"/>
              </a:rPr>
              <a:t>the</a:t>
            </a:r>
            <a:r>
              <a:rPr lang="en-US" spc="-65" dirty="0">
                <a:solidFill>
                  <a:schemeClr val="accent2"/>
                </a:solidFill>
                <a:cs typeface="Arial MT"/>
              </a:rPr>
              <a:t> </a:t>
            </a:r>
            <a:r>
              <a:rPr lang="en-US" spc="10" dirty="0">
                <a:solidFill>
                  <a:schemeClr val="accent2"/>
                </a:solidFill>
                <a:cs typeface="Arial MT"/>
              </a:rPr>
              <a:t>(In-tend)</a:t>
            </a:r>
            <a:r>
              <a:rPr lang="en-US" spc="-114" dirty="0">
                <a:solidFill>
                  <a:schemeClr val="accent2"/>
                </a:solidFill>
                <a:cs typeface="Arial MT"/>
              </a:rPr>
              <a:t> </a:t>
            </a:r>
            <a:r>
              <a:rPr lang="en-US" spc="15" dirty="0">
                <a:solidFill>
                  <a:schemeClr val="accent2"/>
                </a:solidFill>
                <a:cs typeface="Arial MT"/>
              </a:rPr>
              <a:t>Call for Proposals Electronic Application</a:t>
            </a:r>
            <a:r>
              <a:rPr lang="en-US" spc="-114" dirty="0">
                <a:solidFill>
                  <a:schemeClr val="accent2"/>
                </a:solidFill>
                <a:cs typeface="Arial MT"/>
              </a:rPr>
              <a:t> </a:t>
            </a:r>
            <a:r>
              <a:rPr lang="en-US" spc="5" dirty="0">
                <a:solidFill>
                  <a:schemeClr val="accent2"/>
                </a:solidFill>
                <a:cs typeface="Arial MT"/>
              </a:rPr>
              <a:t>Platform, v</a:t>
            </a:r>
            <a:r>
              <a:rPr lang="en-US" spc="-30" dirty="0">
                <a:solidFill>
                  <a:schemeClr val="accent2"/>
                </a:solidFill>
                <a:cs typeface="Arial MT"/>
              </a:rPr>
              <a:t>isit:</a:t>
            </a:r>
          </a:p>
          <a:p>
            <a:pPr marL="12700" algn="ctr">
              <a:spcBef>
                <a:spcPts val="100"/>
              </a:spcBef>
            </a:pPr>
            <a:endParaRPr lang="en-US" dirty="0">
              <a:solidFill>
                <a:schemeClr val="accent2"/>
              </a:solidFill>
              <a:cs typeface="Arial MT"/>
              <a:hlinkClick r:id="" action="ppaction://noaction"/>
            </a:endParaRPr>
          </a:p>
          <a:p>
            <a:pPr marL="12700" algn="ctr">
              <a:spcBef>
                <a:spcPts val="100"/>
              </a:spcBef>
            </a:pPr>
            <a:r>
              <a:rPr lang="en-US" dirty="0">
                <a:solidFill>
                  <a:schemeClr val="accent2"/>
                </a:solidFill>
                <a:cs typeface="Arial MT"/>
                <a:hlinkClick r:id="" action="ppaction://noaction"/>
              </a:rPr>
              <a:t>https</a:t>
            </a:r>
            <a:r>
              <a:rPr lang="en-US" dirty="0">
                <a:solidFill>
                  <a:schemeClr val="accent2"/>
                </a:solidFill>
                <a:cs typeface="Arial MT"/>
                <a:hlinkClick r:id="rId2"/>
              </a:rPr>
              <a:t>://in-tendhost.co.uk/icmpd/aspx/Tenders/Appraisal</a:t>
            </a:r>
            <a:endParaRPr lang="en-GB" sz="1600" dirty="0"/>
          </a:p>
          <a:p>
            <a:pPr marL="12700" algn="ctr">
              <a:spcBef>
                <a:spcPts val="100"/>
              </a:spcBef>
            </a:pPr>
            <a:endParaRPr lang="en-GB" dirty="0">
              <a:solidFill>
                <a:schemeClr val="accent2"/>
              </a:solidFill>
              <a:cs typeface="Arial MT"/>
            </a:endParaRPr>
          </a:p>
          <a:p>
            <a:pPr marL="12700" algn="ctr">
              <a:spcBef>
                <a:spcPts val="100"/>
              </a:spcBef>
            </a:pPr>
            <a:endParaRPr lang="en-GB" dirty="0">
              <a:solidFill>
                <a:schemeClr val="accent2"/>
              </a:solidFill>
              <a:cs typeface="Arial MT"/>
            </a:endParaRPr>
          </a:p>
          <a:p>
            <a:pPr marL="12700" algn="ctr">
              <a:spcBef>
                <a:spcPts val="100"/>
              </a:spcBef>
            </a:pPr>
            <a:r>
              <a:rPr lang="en-GB" dirty="0">
                <a:solidFill>
                  <a:schemeClr val="accent2"/>
                </a:solidFill>
                <a:cs typeface="Arial MT"/>
              </a:rPr>
              <a:t>Please check </a:t>
            </a:r>
            <a:r>
              <a:rPr lang="en-GB" b="1" dirty="0">
                <a:solidFill>
                  <a:schemeClr val="accent2"/>
                </a:solidFill>
                <a:cs typeface="Arial MT"/>
              </a:rPr>
              <a:t>“How to Register and Apply Manual” </a:t>
            </a:r>
            <a:r>
              <a:rPr lang="en-GB" dirty="0">
                <a:solidFill>
                  <a:schemeClr val="accent2"/>
                </a:solidFill>
                <a:cs typeface="Arial MT"/>
              </a:rPr>
              <a:t>which is available in English and Russian at:</a:t>
            </a:r>
          </a:p>
          <a:p>
            <a:pPr marL="12700" algn="ctr">
              <a:spcBef>
                <a:spcPts val="100"/>
              </a:spcBef>
            </a:pPr>
            <a:endParaRPr lang="en-GB" dirty="0">
              <a:solidFill>
                <a:schemeClr val="accent2"/>
              </a:solidFill>
              <a:cs typeface="Arial MT"/>
            </a:endParaRPr>
          </a:p>
          <a:p>
            <a:pPr marL="12700" algn="ctr">
              <a:spcBef>
                <a:spcPts val="100"/>
              </a:spcBef>
            </a:pPr>
            <a:r>
              <a:rPr lang="en-GB" u="sng" dirty="0">
                <a:solidFill>
                  <a:schemeClr val="accent2"/>
                </a:solidFill>
                <a:cs typeface="Arial MT"/>
                <a:hlinkClick r:id="rId3"/>
              </a:rPr>
              <a:t>https://in-tendhost.co.uk/icmpd/aspx/BuyerProfiles</a:t>
            </a:r>
            <a:endParaRPr lang="en-GB" u="sng" dirty="0">
              <a:solidFill>
                <a:schemeClr val="accent2"/>
              </a:solidFill>
              <a:cs typeface="Arial MT"/>
            </a:endParaRPr>
          </a:p>
          <a:p>
            <a:pPr marL="12700" algn="ctr">
              <a:spcBef>
                <a:spcPts val="100"/>
              </a:spcBef>
            </a:pPr>
            <a:endParaRPr lang="en-GB" u="sng" dirty="0">
              <a:solidFill>
                <a:schemeClr val="accent2"/>
              </a:solidFill>
              <a:cs typeface="Arial MT"/>
            </a:endParaRPr>
          </a:p>
          <a:p>
            <a:pPr marL="12700" algn="ctr">
              <a:spcBef>
                <a:spcPts val="100"/>
              </a:spcBef>
            </a:pPr>
            <a:r>
              <a:rPr lang="en-GB" b="1" dirty="0">
                <a:sym typeface="Wingdings" panose="05000000000000000000" pitchFamily="2" charset="2"/>
              </a:rPr>
              <a:t>No hard copies have to be submitted; applicants submit their applications through the portal only.</a:t>
            </a:r>
          </a:p>
          <a:p>
            <a:pPr marL="12700" algn="ctr">
              <a:spcBef>
                <a:spcPts val="100"/>
              </a:spcBef>
            </a:pPr>
            <a:endParaRPr lang="en-GB" b="1" dirty="0">
              <a:sym typeface="Wingdings" panose="05000000000000000000" pitchFamily="2" charset="2"/>
            </a:endParaRPr>
          </a:p>
          <a:p>
            <a:pPr marL="12700" algn="ctr">
              <a:spcBef>
                <a:spcPts val="100"/>
              </a:spcBef>
            </a:pPr>
            <a:endParaRPr lang="en-GB" sz="2000" b="1" dirty="0">
              <a:sym typeface="Wingdings" panose="05000000000000000000" pitchFamily="2" charset="2"/>
            </a:endParaRPr>
          </a:p>
          <a:p>
            <a:pPr marL="12700" algn="ctr">
              <a:spcBef>
                <a:spcPts val="100"/>
              </a:spcBef>
            </a:pPr>
            <a:endParaRPr lang="en-GB" sz="2000" u="sng" dirty="0">
              <a:solidFill>
                <a:schemeClr val="accent2"/>
              </a:solidFill>
              <a:cs typeface="Arial MT"/>
            </a:endParaRPr>
          </a:p>
          <a:p>
            <a:pPr marL="12700">
              <a:spcBef>
                <a:spcPts val="100"/>
              </a:spcBef>
            </a:pPr>
            <a:endParaRPr lang="en-US" sz="2000" dirty="0">
              <a:solidFill>
                <a:schemeClr val="accent2"/>
              </a:solidFill>
              <a:cs typeface="Arial MT"/>
            </a:endParaRPr>
          </a:p>
        </p:txBody>
      </p:sp>
    </p:spTree>
    <p:extLst>
      <p:ext uri="{BB962C8B-B14F-4D97-AF65-F5344CB8AC3E}">
        <p14:creationId xmlns:p14="http://schemas.microsoft.com/office/powerpoint/2010/main" val="37700620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1549" y="1281204"/>
            <a:ext cx="8370931" cy="386003"/>
          </a:xfrm>
          <a:prstGeom prst="rect">
            <a:avLst/>
          </a:prstGeom>
        </p:spPr>
        <p:txBody>
          <a:bodyPr vert="horz" wrap="square" lIns="0" tIns="16510" rIns="0" bIns="0" rtlCol="0">
            <a:spAutoFit/>
          </a:bodyPr>
          <a:lstStyle/>
          <a:p>
            <a:pPr marL="12700">
              <a:lnSpc>
                <a:spcPct val="100000"/>
              </a:lnSpc>
              <a:spcBef>
                <a:spcPts val="130"/>
              </a:spcBef>
            </a:pPr>
            <a:r>
              <a:rPr lang="en-US" spc="65" dirty="0">
                <a:cs typeface="Arial"/>
              </a:rPr>
              <a:t>Online Application Portal: Communications</a:t>
            </a:r>
            <a:endParaRPr spc="65" dirty="0">
              <a:latin typeface="Arial"/>
              <a:cs typeface="Arial"/>
            </a:endParaRPr>
          </a:p>
        </p:txBody>
      </p:sp>
      <p:sp>
        <p:nvSpPr>
          <p:cNvPr id="3" name="object 3"/>
          <p:cNvSpPr txBox="1"/>
          <p:nvPr/>
        </p:nvSpPr>
        <p:spPr>
          <a:xfrm>
            <a:off x="674369" y="1872932"/>
            <a:ext cx="8218111" cy="1267655"/>
          </a:xfrm>
          <a:prstGeom prst="rect">
            <a:avLst/>
          </a:prstGeom>
        </p:spPr>
        <p:txBody>
          <a:bodyPr vert="horz" wrap="square" lIns="0" tIns="15875" rIns="0" bIns="0" rtlCol="0">
            <a:spAutoFit/>
          </a:bodyPr>
          <a:lstStyle/>
          <a:p>
            <a:pPr marL="12700">
              <a:lnSpc>
                <a:spcPts val="1590"/>
              </a:lnSpc>
            </a:pPr>
            <a:r>
              <a:rPr lang="en-GB" dirty="0">
                <a:sym typeface="Wingdings" panose="05000000000000000000" pitchFamily="2" charset="2"/>
              </a:rPr>
              <a:t>All </a:t>
            </a:r>
            <a:r>
              <a:rPr lang="en-GB" b="1" dirty="0">
                <a:sym typeface="Wingdings" panose="05000000000000000000" pitchFamily="2" charset="2"/>
              </a:rPr>
              <a:t>communication</a:t>
            </a:r>
            <a:r>
              <a:rPr lang="en-GB" dirty="0">
                <a:sym typeface="Wingdings" panose="05000000000000000000" pitchFamily="2" charset="2"/>
              </a:rPr>
              <a:t> with the applicants is handled through the </a:t>
            </a:r>
            <a:r>
              <a:rPr lang="en-GB" i="1" dirty="0">
                <a:sym typeface="Wingdings" panose="05000000000000000000" pitchFamily="2" charset="2"/>
              </a:rPr>
              <a:t>Correspondence</a:t>
            </a:r>
            <a:r>
              <a:rPr lang="en-GB" dirty="0">
                <a:sym typeface="Wingdings" panose="05000000000000000000" pitchFamily="2" charset="2"/>
              </a:rPr>
              <a:t> and </a:t>
            </a:r>
            <a:r>
              <a:rPr lang="en-GB" i="1" dirty="0">
                <a:sym typeface="Wingdings" panose="05000000000000000000" pitchFamily="2" charset="2"/>
              </a:rPr>
              <a:t>Clarifications </a:t>
            </a:r>
            <a:r>
              <a:rPr lang="en-GB" dirty="0">
                <a:sym typeface="Wingdings" panose="05000000000000000000" pitchFamily="2" charset="2"/>
              </a:rPr>
              <a:t>functions of the portal.</a:t>
            </a:r>
          </a:p>
          <a:p>
            <a:pPr marL="12700">
              <a:lnSpc>
                <a:spcPts val="1590"/>
              </a:lnSpc>
            </a:pPr>
            <a:endParaRPr lang="en-US" sz="1400" spc="30" dirty="0">
              <a:solidFill>
                <a:srgbClr val="606264"/>
              </a:solidFill>
              <a:latin typeface="+mn-lt"/>
              <a:cs typeface="Arial MT"/>
            </a:endParaRPr>
          </a:p>
          <a:p>
            <a:pPr marL="12700">
              <a:lnSpc>
                <a:spcPts val="1590"/>
              </a:lnSpc>
            </a:pPr>
            <a:r>
              <a:rPr sz="1400" spc="30" dirty="0">
                <a:solidFill>
                  <a:srgbClr val="606264"/>
                </a:solidFill>
                <a:latin typeface="+mn-lt"/>
                <a:cs typeface="Arial MT"/>
              </a:rPr>
              <a:t>When</a:t>
            </a:r>
            <a:r>
              <a:rPr sz="1400" spc="-135" dirty="0">
                <a:solidFill>
                  <a:srgbClr val="606264"/>
                </a:solidFill>
                <a:latin typeface="+mn-lt"/>
                <a:cs typeface="Arial MT"/>
              </a:rPr>
              <a:t> </a:t>
            </a:r>
            <a:r>
              <a:rPr lang="en-GB" sz="1400" spc="-15" dirty="0">
                <a:solidFill>
                  <a:srgbClr val="606264"/>
                </a:solidFill>
                <a:latin typeface="+mn-lt"/>
                <a:cs typeface="Arial MT"/>
              </a:rPr>
              <a:t>ICMPD </a:t>
            </a:r>
            <a:r>
              <a:rPr sz="1400" spc="20" dirty="0">
                <a:solidFill>
                  <a:srgbClr val="606264"/>
                </a:solidFill>
                <a:latin typeface="+mn-lt"/>
                <a:cs typeface="Arial MT"/>
              </a:rPr>
              <a:t>sends</a:t>
            </a:r>
            <a:r>
              <a:rPr sz="1400" spc="-125" dirty="0">
                <a:solidFill>
                  <a:srgbClr val="606264"/>
                </a:solidFill>
                <a:latin typeface="+mn-lt"/>
                <a:cs typeface="Arial MT"/>
              </a:rPr>
              <a:t> </a:t>
            </a:r>
            <a:r>
              <a:rPr sz="1400" spc="10" dirty="0">
                <a:solidFill>
                  <a:srgbClr val="606264"/>
                </a:solidFill>
                <a:latin typeface="+mn-lt"/>
                <a:cs typeface="Arial MT"/>
              </a:rPr>
              <a:t>you</a:t>
            </a:r>
            <a:r>
              <a:rPr sz="1400" spc="-55" dirty="0">
                <a:solidFill>
                  <a:srgbClr val="606264"/>
                </a:solidFill>
                <a:latin typeface="+mn-lt"/>
                <a:cs typeface="Arial MT"/>
              </a:rPr>
              <a:t> </a:t>
            </a:r>
            <a:r>
              <a:rPr sz="1400" spc="15" dirty="0">
                <a:solidFill>
                  <a:srgbClr val="606264"/>
                </a:solidFill>
                <a:latin typeface="+mn-lt"/>
                <a:cs typeface="Arial MT"/>
              </a:rPr>
              <a:t>a</a:t>
            </a:r>
            <a:r>
              <a:rPr sz="1400" spc="25" dirty="0">
                <a:solidFill>
                  <a:srgbClr val="606264"/>
                </a:solidFill>
                <a:latin typeface="+mn-lt"/>
                <a:cs typeface="Arial MT"/>
              </a:rPr>
              <a:t> </a:t>
            </a:r>
            <a:r>
              <a:rPr sz="1400" spc="10" dirty="0">
                <a:solidFill>
                  <a:srgbClr val="606264"/>
                </a:solidFill>
                <a:latin typeface="+mn-lt"/>
                <a:cs typeface="Arial MT"/>
              </a:rPr>
              <a:t>correspondence</a:t>
            </a:r>
            <a:r>
              <a:rPr sz="1400" spc="-210" dirty="0">
                <a:solidFill>
                  <a:srgbClr val="606264"/>
                </a:solidFill>
                <a:latin typeface="+mn-lt"/>
                <a:cs typeface="Arial MT"/>
              </a:rPr>
              <a:t> </a:t>
            </a:r>
            <a:r>
              <a:rPr sz="1400" spc="25" dirty="0">
                <a:solidFill>
                  <a:srgbClr val="606264"/>
                </a:solidFill>
                <a:latin typeface="+mn-lt"/>
                <a:cs typeface="Arial MT"/>
              </a:rPr>
              <a:t>message</a:t>
            </a:r>
            <a:r>
              <a:rPr sz="1400" spc="-204" dirty="0">
                <a:solidFill>
                  <a:srgbClr val="606264"/>
                </a:solidFill>
                <a:latin typeface="+mn-lt"/>
                <a:cs typeface="Arial MT"/>
              </a:rPr>
              <a:t> </a:t>
            </a:r>
            <a:r>
              <a:rPr sz="1400" spc="10" dirty="0">
                <a:solidFill>
                  <a:srgbClr val="606264"/>
                </a:solidFill>
                <a:latin typeface="+mn-lt"/>
                <a:cs typeface="Arial MT"/>
              </a:rPr>
              <a:t>you</a:t>
            </a:r>
            <a:r>
              <a:rPr sz="1400" spc="-130" dirty="0">
                <a:solidFill>
                  <a:srgbClr val="606264"/>
                </a:solidFill>
                <a:latin typeface="+mn-lt"/>
                <a:cs typeface="Arial MT"/>
              </a:rPr>
              <a:t> </a:t>
            </a:r>
            <a:r>
              <a:rPr sz="1400" spc="-15" dirty="0">
                <a:solidFill>
                  <a:srgbClr val="606264"/>
                </a:solidFill>
                <a:latin typeface="+mn-lt"/>
                <a:cs typeface="Arial MT"/>
              </a:rPr>
              <a:t>will</a:t>
            </a:r>
            <a:r>
              <a:rPr sz="1400" spc="45" dirty="0">
                <a:solidFill>
                  <a:srgbClr val="606264"/>
                </a:solidFill>
                <a:latin typeface="+mn-lt"/>
                <a:cs typeface="Arial MT"/>
              </a:rPr>
              <a:t> </a:t>
            </a:r>
            <a:r>
              <a:rPr sz="1400" spc="10" dirty="0">
                <a:solidFill>
                  <a:srgbClr val="606264"/>
                </a:solidFill>
                <a:latin typeface="+mn-lt"/>
                <a:cs typeface="Arial MT"/>
              </a:rPr>
              <a:t>receive</a:t>
            </a:r>
            <a:r>
              <a:rPr sz="1400" spc="-55" dirty="0">
                <a:solidFill>
                  <a:srgbClr val="606264"/>
                </a:solidFill>
                <a:latin typeface="+mn-lt"/>
                <a:cs typeface="Arial MT"/>
              </a:rPr>
              <a:t> </a:t>
            </a:r>
            <a:r>
              <a:rPr sz="1400" spc="-10" dirty="0">
                <a:solidFill>
                  <a:srgbClr val="606264"/>
                </a:solidFill>
                <a:latin typeface="+mn-lt"/>
                <a:cs typeface="Arial MT"/>
              </a:rPr>
              <a:t>an</a:t>
            </a:r>
            <a:r>
              <a:rPr sz="1400" spc="-55" dirty="0">
                <a:solidFill>
                  <a:srgbClr val="606264"/>
                </a:solidFill>
                <a:latin typeface="+mn-lt"/>
                <a:cs typeface="Arial MT"/>
              </a:rPr>
              <a:t> </a:t>
            </a:r>
            <a:r>
              <a:rPr sz="1400" dirty="0">
                <a:solidFill>
                  <a:srgbClr val="606264"/>
                </a:solidFill>
                <a:latin typeface="+mn-lt"/>
                <a:cs typeface="Arial MT"/>
              </a:rPr>
              <a:t>automated</a:t>
            </a:r>
            <a:r>
              <a:rPr sz="1400" spc="50" dirty="0">
                <a:solidFill>
                  <a:srgbClr val="606264"/>
                </a:solidFill>
                <a:latin typeface="+mn-lt"/>
                <a:cs typeface="Arial MT"/>
              </a:rPr>
              <a:t> </a:t>
            </a:r>
            <a:r>
              <a:rPr sz="1400" spc="5" dirty="0">
                <a:solidFill>
                  <a:srgbClr val="606264"/>
                </a:solidFill>
                <a:latin typeface="+mn-lt"/>
                <a:cs typeface="Arial MT"/>
              </a:rPr>
              <a:t>email</a:t>
            </a:r>
            <a:r>
              <a:rPr lang="en-GB" sz="1400" spc="5" dirty="0">
                <a:solidFill>
                  <a:srgbClr val="606264"/>
                </a:solidFill>
                <a:latin typeface="+mn-lt"/>
                <a:cs typeface="Arial MT"/>
              </a:rPr>
              <a:t> </a:t>
            </a:r>
            <a:r>
              <a:rPr sz="1400" dirty="0">
                <a:solidFill>
                  <a:srgbClr val="606264"/>
                </a:solidFill>
                <a:latin typeface="+mn-lt"/>
                <a:cs typeface="Arial MT"/>
              </a:rPr>
              <a:t>notification.</a:t>
            </a:r>
            <a:r>
              <a:rPr sz="1400" spc="-110" dirty="0">
                <a:solidFill>
                  <a:srgbClr val="606264"/>
                </a:solidFill>
                <a:latin typeface="+mn-lt"/>
                <a:cs typeface="Arial MT"/>
              </a:rPr>
              <a:t> </a:t>
            </a:r>
            <a:r>
              <a:rPr sz="1400" spc="5" dirty="0">
                <a:solidFill>
                  <a:srgbClr val="606264"/>
                </a:solidFill>
                <a:latin typeface="+mn-lt"/>
                <a:cs typeface="Arial MT"/>
              </a:rPr>
              <a:t>The</a:t>
            </a:r>
            <a:r>
              <a:rPr sz="1400" spc="-55" dirty="0">
                <a:solidFill>
                  <a:srgbClr val="606264"/>
                </a:solidFill>
                <a:latin typeface="+mn-lt"/>
                <a:cs typeface="Arial MT"/>
              </a:rPr>
              <a:t> </a:t>
            </a:r>
            <a:r>
              <a:rPr sz="1400" spc="10" dirty="0">
                <a:solidFill>
                  <a:srgbClr val="606264"/>
                </a:solidFill>
                <a:latin typeface="+mn-lt"/>
                <a:cs typeface="Arial MT"/>
              </a:rPr>
              <a:t>correspondence</a:t>
            </a:r>
            <a:r>
              <a:rPr sz="1400" spc="-130" dirty="0">
                <a:solidFill>
                  <a:srgbClr val="606264"/>
                </a:solidFill>
                <a:latin typeface="+mn-lt"/>
                <a:cs typeface="Arial MT"/>
              </a:rPr>
              <a:t> </a:t>
            </a:r>
            <a:r>
              <a:rPr sz="1400" spc="15" dirty="0">
                <a:solidFill>
                  <a:srgbClr val="606264"/>
                </a:solidFill>
                <a:latin typeface="+mn-lt"/>
                <a:cs typeface="Arial MT"/>
              </a:rPr>
              <a:t>message</a:t>
            </a:r>
            <a:r>
              <a:rPr sz="1400" spc="-55" dirty="0">
                <a:solidFill>
                  <a:srgbClr val="606264"/>
                </a:solidFill>
                <a:latin typeface="+mn-lt"/>
                <a:cs typeface="Arial MT"/>
              </a:rPr>
              <a:t> </a:t>
            </a:r>
            <a:r>
              <a:rPr sz="1400" spc="10" dirty="0">
                <a:solidFill>
                  <a:srgbClr val="606264"/>
                </a:solidFill>
                <a:latin typeface="+mn-lt"/>
                <a:cs typeface="Arial MT"/>
              </a:rPr>
              <a:t>can</a:t>
            </a:r>
            <a:r>
              <a:rPr sz="1400" spc="-210" dirty="0">
                <a:solidFill>
                  <a:srgbClr val="606264"/>
                </a:solidFill>
                <a:latin typeface="+mn-lt"/>
                <a:cs typeface="Arial MT"/>
              </a:rPr>
              <a:t> </a:t>
            </a:r>
            <a:r>
              <a:rPr sz="1400" spc="25" dirty="0">
                <a:solidFill>
                  <a:srgbClr val="606264"/>
                </a:solidFill>
                <a:latin typeface="+mn-lt"/>
                <a:cs typeface="Arial MT"/>
              </a:rPr>
              <a:t>be</a:t>
            </a:r>
            <a:r>
              <a:rPr sz="1400" spc="-55" dirty="0">
                <a:solidFill>
                  <a:srgbClr val="606264"/>
                </a:solidFill>
                <a:latin typeface="+mn-lt"/>
                <a:cs typeface="Arial MT"/>
              </a:rPr>
              <a:t> </a:t>
            </a:r>
            <a:r>
              <a:rPr sz="1400" spc="20" dirty="0">
                <a:solidFill>
                  <a:srgbClr val="606264"/>
                </a:solidFill>
                <a:latin typeface="+mn-lt"/>
                <a:cs typeface="Arial MT"/>
              </a:rPr>
              <a:t>accessed</a:t>
            </a:r>
            <a:r>
              <a:rPr sz="1400" spc="-210" dirty="0">
                <a:solidFill>
                  <a:srgbClr val="606264"/>
                </a:solidFill>
                <a:latin typeface="+mn-lt"/>
                <a:cs typeface="Arial MT"/>
              </a:rPr>
              <a:t> </a:t>
            </a:r>
            <a:r>
              <a:rPr sz="1400" spc="25" dirty="0">
                <a:solidFill>
                  <a:srgbClr val="606264"/>
                </a:solidFill>
                <a:latin typeface="+mn-lt"/>
                <a:cs typeface="Arial MT"/>
              </a:rPr>
              <a:t>from</a:t>
            </a:r>
            <a:r>
              <a:rPr sz="1400" spc="-145" dirty="0">
                <a:solidFill>
                  <a:srgbClr val="606264"/>
                </a:solidFill>
                <a:latin typeface="+mn-lt"/>
                <a:cs typeface="Arial MT"/>
              </a:rPr>
              <a:t> </a:t>
            </a:r>
            <a:r>
              <a:rPr sz="1400" spc="-5" dirty="0">
                <a:solidFill>
                  <a:srgbClr val="606264"/>
                </a:solidFill>
                <a:latin typeface="+mn-lt"/>
                <a:cs typeface="Arial MT"/>
              </a:rPr>
              <a:t>three</a:t>
            </a:r>
            <a:r>
              <a:rPr sz="1400" spc="-55" dirty="0">
                <a:solidFill>
                  <a:srgbClr val="606264"/>
                </a:solidFill>
                <a:latin typeface="+mn-lt"/>
                <a:cs typeface="Arial MT"/>
              </a:rPr>
              <a:t> </a:t>
            </a:r>
            <a:r>
              <a:rPr sz="1400" spc="20" dirty="0">
                <a:solidFill>
                  <a:srgbClr val="606264"/>
                </a:solidFill>
                <a:latin typeface="+mn-lt"/>
                <a:cs typeface="Arial MT"/>
              </a:rPr>
              <a:t>places</a:t>
            </a:r>
            <a:r>
              <a:rPr lang="en-GB" sz="1400" spc="20" dirty="0">
                <a:solidFill>
                  <a:srgbClr val="606264"/>
                </a:solidFill>
                <a:latin typeface="+mn-lt"/>
                <a:cs typeface="Arial MT"/>
              </a:rPr>
              <a:t> </a:t>
            </a:r>
            <a:r>
              <a:rPr lang="en-GB" sz="1400" i="1" spc="20" dirty="0">
                <a:solidFill>
                  <a:srgbClr val="606264"/>
                </a:solidFill>
                <a:latin typeface="+mn-lt"/>
                <a:cs typeface="Arial MT"/>
              </a:rPr>
              <a:t>(1, 2, 3)</a:t>
            </a:r>
            <a:r>
              <a:rPr sz="1400" spc="20" dirty="0">
                <a:solidFill>
                  <a:srgbClr val="606264"/>
                </a:solidFill>
                <a:latin typeface="+mn-lt"/>
                <a:cs typeface="Arial MT"/>
              </a:rPr>
              <a:t>.</a:t>
            </a:r>
            <a:endParaRPr lang="en-GB" sz="1400" spc="20" dirty="0">
              <a:solidFill>
                <a:srgbClr val="606264"/>
              </a:solidFill>
              <a:latin typeface="+mn-lt"/>
              <a:cs typeface="Arial MT"/>
            </a:endParaRPr>
          </a:p>
          <a:p>
            <a:pPr marL="12700">
              <a:lnSpc>
                <a:spcPts val="1590"/>
              </a:lnSpc>
            </a:pPr>
            <a:endParaRPr lang="en-GB" sz="1400" spc="20" dirty="0">
              <a:solidFill>
                <a:srgbClr val="606264"/>
              </a:solidFill>
              <a:latin typeface="+mn-lt"/>
              <a:cs typeface="Arial MT"/>
            </a:endParaRPr>
          </a:p>
        </p:txBody>
      </p:sp>
      <p:sp>
        <p:nvSpPr>
          <p:cNvPr id="20" name="object 20"/>
          <p:cNvSpPr txBox="1"/>
          <p:nvPr/>
        </p:nvSpPr>
        <p:spPr>
          <a:xfrm>
            <a:off x="8684641" y="6674249"/>
            <a:ext cx="191135" cy="142875"/>
          </a:xfrm>
          <a:prstGeom prst="rect">
            <a:avLst/>
          </a:prstGeom>
        </p:spPr>
        <p:txBody>
          <a:bodyPr vert="horz" wrap="square" lIns="0" tIns="5715" rIns="0" bIns="0" rtlCol="0">
            <a:spAutoFit/>
          </a:bodyPr>
          <a:lstStyle/>
          <a:p>
            <a:pPr marL="38100">
              <a:lnSpc>
                <a:spcPct val="100000"/>
              </a:lnSpc>
              <a:spcBef>
                <a:spcPts val="45"/>
              </a:spcBef>
            </a:pPr>
            <a:fld id="{81D60167-4931-47E6-BA6A-407CBD079E47}" type="slidenum">
              <a:rPr sz="800" b="1" spc="10" dirty="0">
                <a:solidFill>
                  <a:srgbClr val="52504F"/>
                </a:solidFill>
                <a:latin typeface="Arial"/>
                <a:cs typeface="Arial"/>
              </a:rPr>
              <a:t>28</a:t>
            </a:fld>
            <a:endParaRPr sz="800">
              <a:latin typeface="Arial"/>
              <a:cs typeface="Arial"/>
            </a:endParaRPr>
          </a:p>
        </p:txBody>
      </p:sp>
      <p:pic>
        <p:nvPicPr>
          <p:cNvPr id="19" name="Picture 18"/>
          <p:cNvPicPr>
            <a:picLocks noChangeAspect="1"/>
          </p:cNvPicPr>
          <p:nvPr/>
        </p:nvPicPr>
        <p:blipFill>
          <a:blip r:embed="rId2"/>
          <a:stretch>
            <a:fillRect/>
          </a:stretch>
        </p:blipFill>
        <p:spPr>
          <a:xfrm>
            <a:off x="525904" y="3144266"/>
            <a:ext cx="3465583" cy="2168465"/>
          </a:xfrm>
          <a:prstGeom prst="rect">
            <a:avLst/>
          </a:prstGeom>
        </p:spPr>
      </p:pic>
      <p:pic>
        <p:nvPicPr>
          <p:cNvPr id="21" name="Picture 20"/>
          <p:cNvPicPr>
            <a:picLocks noChangeAspect="1"/>
          </p:cNvPicPr>
          <p:nvPr/>
        </p:nvPicPr>
        <p:blipFill>
          <a:blip r:embed="rId3"/>
          <a:stretch>
            <a:fillRect/>
          </a:stretch>
        </p:blipFill>
        <p:spPr>
          <a:xfrm>
            <a:off x="4261368" y="3144266"/>
            <a:ext cx="4423845" cy="2289820"/>
          </a:xfrm>
          <a:prstGeom prst="rect">
            <a:avLst/>
          </a:prstGeom>
        </p:spPr>
      </p:pic>
      <p:sp>
        <p:nvSpPr>
          <p:cNvPr id="22" name="object 27"/>
          <p:cNvSpPr txBox="1"/>
          <p:nvPr/>
        </p:nvSpPr>
        <p:spPr>
          <a:xfrm>
            <a:off x="2227793" y="4872458"/>
            <a:ext cx="144016" cy="243656"/>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vert="horz" wrap="square" lIns="0" tIns="12700" rIns="0" bIns="0" rtlCol="0">
            <a:spAutoFit/>
          </a:bodyPr>
          <a:lstStyle/>
          <a:p>
            <a:pPr marL="12700">
              <a:lnSpc>
                <a:spcPct val="100000"/>
              </a:lnSpc>
              <a:spcBef>
                <a:spcPts val="100"/>
              </a:spcBef>
            </a:pPr>
            <a:r>
              <a:rPr lang="en-GB" sz="1500" dirty="0">
                <a:solidFill>
                  <a:schemeClr val="tx1"/>
                </a:solidFill>
                <a:latin typeface="+mj-lt"/>
                <a:cs typeface="Calibri"/>
              </a:rPr>
              <a:t>2</a:t>
            </a:r>
            <a:endParaRPr sz="1500" dirty="0">
              <a:solidFill>
                <a:schemeClr val="tx1"/>
              </a:solidFill>
              <a:latin typeface="+mj-lt"/>
              <a:cs typeface="Calibri"/>
            </a:endParaRPr>
          </a:p>
        </p:txBody>
      </p:sp>
      <p:sp>
        <p:nvSpPr>
          <p:cNvPr id="23" name="object 27"/>
          <p:cNvSpPr txBox="1"/>
          <p:nvPr/>
        </p:nvSpPr>
        <p:spPr>
          <a:xfrm>
            <a:off x="2139734" y="3807275"/>
            <a:ext cx="144016" cy="243656"/>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vert="horz" wrap="square" lIns="0" tIns="12700" rIns="0" bIns="0" rtlCol="0">
            <a:spAutoFit/>
          </a:bodyPr>
          <a:lstStyle/>
          <a:p>
            <a:pPr marL="12700">
              <a:lnSpc>
                <a:spcPct val="100000"/>
              </a:lnSpc>
              <a:spcBef>
                <a:spcPts val="100"/>
              </a:spcBef>
            </a:pPr>
            <a:r>
              <a:rPr lang="en-GB" sz="1500" dirty="0">
                <a:solidFill>
                  <a:schemeClr val="tx1"/>
                </a:solidFill>
                <a:latin typeface="+mj-lt"/>
                <a:cs typeface="Calibri"/>
              </a:rPr>
              <a:t>1</a:t>
            </a:r>
            <a:endParaRPr sz="1500" dirty="0">
              <a:solidFill>
                <a:schemeClr val="tx1"/>
              </a:solidFill>
              <a:latin typeface="+mj-lt"/>
              <a:cs typeface="Calibri"/>
            </a:endParaRPr>
          </a:p>
        </p:txBody>
      </p:sp>
      <p:sp>
        <p:nvSpPr>
          <p:cNvPr id="24" name="object 27"/>
          <p:cNvSpPr txBox="1"/>
          <p:nvPr/>
        </p:nvSpPr>
        <p:spPr>
          <a:xfrm>
            <a:off x="5796136" y="2900610"/>
            <a:ext cx="144016" cy="243656"/>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vert="horz" wrap="square" lIns="0" tIns="12700" rIns="0" bIns="0" rtlCol="0">
            <a:spAutoFit/>
          </a:bodyPr>
          <a:lstStyle/>
          <a:p>
            <a:pPr marL="12700">
              <a:lnSpc>
                <a:spcPct val="100000"/>
              </a:lnSpc>
              <a:spcBef>
                <a:spcPts val="100"/>
              </a:spcBef>
            </a:pPr>
            <a:r>
              <a:rPr lang="en-GB" sz="1500" dirty="0">
                <a:solidFill>
                  <a:schemeClr val="tx1"/>
                </a:solidFill>
                <a:latin typeface="+mj-lt"/>
                <a:cs typeface="Calibri"/>
              </a:rPr>
              <a:t>3</a:t>
            </a:r>
            <a:endParaRPr sz="1500" dirty="0">
              <a:solidFill>
                <a:schemeClr val="tx1"/>
              </a:solidFill>
              <a:latin typeface="+mj-lt"/>
              <a:cs typeface="Calibri"/>
            </a:endParaRPr>
          </a:p>
        </p:txBody>
      </p:sp>
    </p:spTree>
    <p:extLst>
      <p:ext uri="{BB962C8B-B14F-4D97-AF65-F5344CB8AC3E}">
        <p14:creationId xmlns:p14="http://schemas.microsoft.com/office/powerpoint/2010/main" val="2914768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de-DE" dirty="0" err="1"/>
              <a:t>Important</a:t>
            </a:r>
            <a:r>
              <a:rPr lang="de-DE" dirty="0"/>
              <a:t> Note</a:t>
            </a:r>
          </a:p>
        </p:txBody>
      </p:sp>
      <p:sp>
        <p:nvSpPr>
          <p:cNvPr id="6" name="Text Placeholder 2">
            <a:extLst>
              <a:ext uri="{FF2B5EF4-FFF2-40B4-BE49-F238E27FC236}">
                <a16:creationId xmlns:a16="http://schemas.microsoft.com/office/drawing/2014/main" id="{9EF7AF20-DDF4-0E45-FC1D-098E9CA06FD9}"/>
              </a:ext>
            </a:extLst>
          </p:cNvPr>
          <p:cNvSpPr txBox="1">
            <a:spLocks/>
          </p:cNvSpPr>
          <p:nvPr/>
        </p:nvSpPr>
        <p:spPr bwMode="auto">
          <a:xfrm>
            <a:off x="521549" y="2060847"/>
            <a:ext cx="8370930" cy="43054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SzPct val="70000"/>
              <a:buFontTx/>
              <a:buNone/>
              <a:defRPr sz="1800" b="0" i="0" spc="10">
                <a:solidFill>
                  <a:srgbClr val="53504F"/>
                </a:solidFill>
                <a:latin typeface="+mn-lt"/>
                <a:ea typeface="Roboto" charset="0"/>
                <a:cs typeface="Roboto" charset="0"/>
              </a:defRPr>
            </a:lvl1pPr>
            <a:lvl2pPr marL="719138" indent="-261938" algn="l" rtl="0" eaLnBrk="1" fontAlgn="base" hangingPunct="1">
              <a:spcBef>
                <a:spcPct val="20000"/>
              </a:spcBef>
              <a:spcAft>
                <a:spcPct val="0"/>
              </a:spcAft>
              <a:buSzPct val="70000"/>
              <a:buFontTx/>
              <a:buBlip>
                <a:blip r:embed="rId3"/>
              </a:buBlip>
              <a:defRPr sz="1800" b="0" i="0" spc="10">
                <a:solidFill>
                  <a:srgbClr val="53504F"/>
                </a:solidFill>
                <a:latin typeface="+mn-lt"/>
                <a:ea typeface="Roboto" charset="0"/>
                <a:cs typeface="Roboto" charset="0"/>
              </a:defRPr>
            </a:lvl2pPr>
            <a:lvl3pPr marL="1143000" indent="-228600" algn="l" rtl="0" eaLnBrk="1" fontAlgn="base" hangingPunct="1">
              <a:spcBef>
                <a:spcPct val="20000"/>
              </a:spcBef>
              <a:spcAft>
                <a:spcPct val="0"/>
              </a:spcAft>
              <a:buSzPct val="120000"/>
              <a:buFontTx/>
              <a:buBlip>
                <a:blip r:embed="rId4"/>
              </a:buBlip>
              <a:defRPr sz="1800" b="0" i="0" spc="10">
                <a:solidFill>
                  <a:srgbClr val="53504F"/>
                </a:solidFill>
                <a:latin typeface="+mn-lt"/>
                <a:ea typeface="Roboto" charset="0"/>
                <a:cs typeface="Roboto" charset="0"/>
              </a:defRPr>
            </a:lvl3pPr>
            <a:lvl4pPr marL="1346200" indent="-187325" algn="l" rtl="0" eaLnBrk="1" fontAlgn="base" hangingPunct="1">
              <a:lnSpc>
                <a:spcPct val="95000"/>
              </a:lnSpc>
              <a:spcBef>
                <a:spcPct val="20000"/>
              </a:spcBef>
              <a:spcAft>
                <a:spcPct val="20000"/>
              </a:spcAft>
              <a:buSzPct val="120000"/>
              <a:buFontTx/>
              <a:buBlip>
                <a:blip r:embed="rId5"/>
              </a:buBlip>
              <a:defRPr sz="1800" b="0" i="0">
                <a:solidFill>
                  <a:schemeClr val="accent2"/>
                </a:solidFill>
                <a:latin typeface="+mn-lt"/>
                <a:ea typeface="Roboto" charset="0"/>
                <a:cs typeface="Roboto" charset="0"/>
              </a:defRPr>
            </a:lvl4pPr>
            <a:lvl5pPr marL="1708150" indent="-182563" algn="l" rtl="0" eaLnBrk="1" fontAlgn="base" hangingPunct="1">
              <a:lnSpc>
                <a:spcPct val="95000"/>
              </a:lnSpc>
              <a:spcBef>
                <a:spcPct val="20000"/>
              </a:spcBef>
              <a:spcAft>
                <a:spcPct val="20000"/>
              </a:spcAft>
              <a:buBlip>
                <a:blip r:embed="rId6"/>
              </a:buBlip>
              <a:defRPr sz="1400" b="0" i="0">
                <a:solidFill>
                  <a:schemeClr val="tx1"/>
                </a:solidFill>
                <a:latin typeface="Roboto" charset="0"/>
                <a:ea typeface="Roboto" charset="0"/>
                <a:cs typeface="Roboto" charset="0"/>
              </a:defRPr>
            </a:lvl5pPr>
            <a:lvl6pPr marL="2165350" indent="-182563" algn="l" rtl="0" eaLnBrk="1" fontAlgn="base" hangingPunct="1">
              <a:lnSpc>
                <a:spcPct val="95000"/>
              </a:lnSpc>
              <a:spcBef>
                <a:spcPct val="20000"/>
              </a:spcBef>
              <a:spcAft>
                <a:spcPct val="20000"/>
              </a:spcAft>
              <a:buBlip>
                <a:blip r:embed="rId6"/>
              </a:buBlip>
              <a:defRPr>
                <a:solidFill>
                  <a:schemeClr val="tx1"/>
                </a:solidFill>
                <a:latin typeface="+mn-lt"/>
              </a:defRPr>
            </a:lvl6pPr>
            <a:lvl7pPr marL="2622550" indent="-182563" algn="l" rtl="0" eaLnBrk="1" fontAlgn="base" hangingPunct="1">
              <a:lnSpc>
                <a:spcPct val="95000"/>
              </a:lnSpc>
              <a:spcBef>
                <a:spcPct val="20000"/>
              </a:spcBef>
              <a:spcAft>
                <a:spcPct val="20000"/>
              </a:spcAft>
              <a:buBlip>
                <a:blip r:embed="rId6"/>
              </a:buBlip>
              <a:defRPr>
                <a:solidFill>
                  <a:schemeClr val="tx1"/>
                </a:solidFill>
                <a:latin typeface="+mn-lt"/>
              </a:defRPr>
            </a:lvl7pPr>
            <a:lvl8pPr marL="3079750" indent="-182563" algn="l" rtl="0" eaLnBrk="1" fontAlgn="base" hangingPunct="1">
              <a:lnSpc>
                <a:spcPct val="95000"/>
              </a:lnSpc>
              <a:spcBef>
                <a:spcPct val="20000"/>
              </a:spcBef>
              <a:spcAft>
                <a:spcPct val="20000"/>
              </a:spcAft>
              <a:buBlip>
                <a:blip r:embed="rId6"/>
              </a:buBlip>
              <a:defRPr>
                <a:solidFill>
                  <a:schemeClr val="tx1"/>
                </a:solidFill>
                <a:latin typeface="+mn-lt"/>
              </a:defRPr>
            </a:lvl8pPr>
            <a:lvl9pPr marL="3536950" indent="-182563" algn="l" rtl="0" eaLnBrk="1" fontAlgn="base" hangingPunct="1">
              <a:lnSpc>
                <a:spcPct val="95000"/>
              </a:lnSpc>
              <a:spcBef>
                <a:spcPct val="20000"/>
              </a:spcBef>
              <a:spcAft>
                <a:spcPct val="20000"/>
              </a:spcAft>
              <a:buBlip>
                <a:blip r:embed="rId6"/>
              </a:buBlip>
              <a:defRPr>
                <a:solidFill>
                  <a:schemeClr val="tx1"/>
                </a:solidFill>
                <a:latin typeface="+mn-lt"/>
              </a:defRPr>
            </a:lvl9pPr>
          </a:lstStyle>
          <a:p>
            <a:pPr marL="571500" indent="-342900" algn="just">
              <a:buFont typeface="Arial" panose="020B0604020202020204" pitchFamily="34" charset="0"/>
              <a:buChar char="•"/>
            </a:pPr>
            <a:r>
              <a:rPr lang="en-US" sz="2000" kern="0" dirty="0"/>
              <a:t>This presentation has been prepared for information purposes for potential grant beneficiaries.</a:t>
            </a:r>
          </a:p>
          <a:p>
            <a:pPr marL="571500" indent="-342900" algn="just">
              <a:buFont typeface="Arial" panose="020B0604020202020204" pitchFamily="34" charset="0"/>
              <a:buChar char="•"/>
            </a:pPr>
            <a:endParaRPr lang="en-US" sz="2000" kern="0" dirty="0"/>
          </a:p>
          <a:p>
            <a:pPr marL="571500" indent="-342900" algn="just">
              <a:buFont typeface="Arial" panose="020B0604020202020204" pitchFamily="34" charset="0"/>
              <a:buChar char="•"/>
            </a:pPr>
            <a:r>
              <a:rPr lang="en-US" sz="2000" kern="0" dirty="0"/>
              <a:t>In case of any conflict between this presentation and the grant guidelines and its annexes, the English Grant Applicant Guidelines and its Annexes will be binding.</a:t>
            </a:r>
          </a:p>
          <a:p>
            <a:pPr marL="571500" indent="-342900" algn="just">
              <a:buFont typeface="Arial" panose="020B0604020202020204" pitchFamily="34" charset="0"/>
              <a:buChar char="•"/>
            </a:pPr>
            <a:endParaRPr lang="en-US" sz="2000" kern="0" dirty="0"/>
          </a:p>
          <a:p>
            <a:pPr marL="571500" indent="-342900" algn="just">
              <a:buFont typeface="Arial" panose="020B0604020202020204" pitchFamily="34" charset="0"/>
              <a:buChar char="•"/>
            </a:pPr>
            <a:r>
              <a:rPr lang="en-GB" sz="2000" kern="0" dirty="0"/>
              <a:t>To ensure equal treatment of applicants, the contracting authority cannot give a prior opinion on the eligibility of lead applicants, co-applicants, an action or specific activities.</a:t>
            </a:r>
          </a:p>
          <a:p>
            <a:pPr marL="571500" indent="-342900" algn="just">
              <a:buFont typeface="Arial" panose="020B0604020202020204" pitchFamily="34" charset="0"/>
              <a:buChar char="•"/>
            </a:pPr>
            <a:endParaRPr lang="en-GB" sz="2400" kern="0" dirty="0"/>
          </a:p>
        </p:txBody>
      </p:sp>
    </p:spTree>
    <p:extLst>
      <p:ext uri="{BB962C8B-B14F-4D97-AF65-F5344CB8AC3E}">
        <p14:creationId xmlns:p14="http://schemas.microsoft.com/office/powerpoint/2010/main" val="34514924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1549" y="1281204"/>
            <a:ext cx="8370931" cy="386003"/>
          </a:xfrm>
          <a:prstGeom prst="rect">
            <a:avLst/>
          </a:prstGeom>
        </p:spPr>
        <p:txBody>
          <a:bodyPr vert="horz" wrap="square" lIns="0" tIns="16510" rIns="0" bIns="0" rtlCol="0">
            <a:spAutoFit/>
          </a:bodyPr>
          <a:lstStyle/>
          <a:p>
            <a:pPr marL="12700">
              <a:lnSpc>
                <a:spcPct val="100000"/>
              </a:lnSpc>
              <a:spcBef>
                <a:spcPts val="130"/>
              </a:spcBef>
            </a:pPr>
            <a:r>
              <a:rPr lang="en-US" spc="65" dirty="0">
                <a:cs typeface="Arial"/>
              </a:rPr>
              <a:t>Online Application Portal: Clarifications issued by ICMPD</a:t>
            </a:r>
            <a:endParaRPr spc="65" dirty="0">
              <a:latin typeface="+mn-lt"/>
              <a:cs typeface="Arial"/>
            </a:endParaRPr>
          </a:p>
        </p:txBody>
      </p:sp>
      <p:sp>
        <p:nvSpPr>
          <p:cNvPr id="3" name="object 3"/>
          <p:cNvSpPr txBox="1"/>
          <p:nvPr/>
        </p:nvSpPr>
        <p:spPr>
          <a:xfrm>
            <a:off x="521549" y="1872932"/>
            <a:ext cx="8354227" cy="989502"/>
          </a:xfrm>
          <a:prstGeom prst="rect">
            <a:avLst/>
          </a:prstGeom>
        </p:spPr>
        <p:txBody>
          <a:bodyPr vert="horz" wrap="square" lIns="0" tIns="15875" rIns="0" bIns="0" rtlCol="0">
            <a:spAutoFit/>
          </a:bodyPr>
          <a:lstStyle/>
          <a:p>
            <a:pPr marL="12700" marR="5080">
              <a:lnSpc>
                <a:spcPct val="91700"/>
              </a:lnSpc>
            </a:pPr>
            <a:r>
              <a:rPr lang="en-GB" sz="1400" spc="5" dirty="0">
                <a:solidFill>
                  <a:srgbClr val="606264"/>
                </a:solidFill>
                <a:latin typeface="+mj-lt"/>
                <a:cs typeface="Arial MT"/>
              </a:rPr>
              <a:t>Clarifications </a:t>
            </a:r>
            <a:r>
              <a:rPr sz="1400" spc="5" dirty="0">
                <a:solidFill>
                  <a:srgbClr val="606264"/>
                </a:solidFill>
                <a:latin typeface="+mj-lt"/>
                <a:cs typeface="Arial MT"/>
              </a:rPr>
              <a:t>may</a:t>
            </a:r>
            <a:r>
              <a:rPr sz="1400" spc="-50" dirty="0">
                <a:solidFill>
                  <a:srgbClr val="606264"/>
                </a:solidFill>
                <a:latin typeface="+mj-lt"/>
                <a:cs typeface="Arial MT"/>
              </a:rPr>
              <a:t> </a:t>
            </a:r>
            <a:r>
              <a:rPr sz="1400" spc="30" dirty="0">
                <a:solidFill>
                  <a:srgbClr val="606264"/>
                </a:solidFill>
                <a:latin typeface="+mj-lt"/>
                <a:cs typeface="Arial MT"/>
              </a:rPr>
              <a:t>be</a:t>
            </a:r>
            <a:r>
              <a:rPr sz="1400" spc="-55" dirty="0">
                <a:solidFill>
                  <a:srgbClr val="606264"/>
                </a:solidFill>
                <a:latin typeface="+mj-lt"/>
                <a:cs typeface="Arial MT"/>
              </a:rPr>
              <a:t> </a:t>
            </a:r>
            <a:r>
              <a:rPr sz="1400" spc="10" dirty="0">
                <a:solidFill>
                  <a:srgbClr val="606264"/>
                </a:solidFill>
                <a:latin typeface="+mj-lt"/>
                <a:cs typeface="Arial MT"/>
              </a:rPr>
              <a:t>published</a:t>
            </a:r>
            <a:r>
              <a:rPr sz="1400" spc="-130" dirty="0">
                <a:solidFill>
                  <a:srgbClr val="606264"/>
                </a:solidFill>
                <a:latin typeface="+mj-lt"/>
                <a:cs typeface="Arial MT"/>
              </a:rPr>
              <a:t> </a:t>
            </a:r>
            <a:r>
              <a:rPr sz="1400" spc="25" dirty="0">
                <a:solidFill>
                  <a:srgbClr val="606264"/>
                </a:solidFill>
                <a:latin typeface="+mj-lt"/>
                <a:cs typeface="Arial MT"/>
              </a:rPr>
              <a:t>by</a:t>
            </a:r>
            <a:r>
              <a:rPr sz="1400" spc="-125" dirty="0">
                <a:solidFill>
                  <a:srgbClr val="606264"/>
                </a:solidFill>
                <a:latin typeface="+mj-lt"/>
                <a:cs typeface="Arial MT"/>
              </a:rPr>
              <a:t> </a:t>
            </a:r>
            <a:r>
              <a:rPr lang="en-GB" sz="1400" spc="-15" dirty="0">
                <a:solidFill>
                  <a:srgbClr val="606264"/>
                </a:solidFill>
                <a:latin typeface="+mj-lt"/>
                <a:cs typeface="Arial MT"/>
              </a:rPr>
              <a:t>ICMPD </a:t>
            </a:r>
            <a:r>
              <a:rPr sz="1400" spc="-5" dirty="0">
                <a:solidFill>
                  <a:srgbClr val="606264"/>
                </a:solidFill>
                <a:latin typeface="+mj-lt"/>
                <a:cs typeface="Arial MT"/>
              </a:rPr>
              <a:t>to</a:t>
            </a:r>
            <a:r>
              <a:rPr sz="1400" spc="20" dirty="0">
                <a:solidFill>
                  <a:srgbClr val="606264"/>
                </a:solidFill>
                <a:latin typeface="+mj-lt"/>
                <a:cs typeface="Arial MT"/>
              </a:rPr>
              <a:t> </a:t>
            </a:r>
            <a:r>
              <a:rPr sz="1400" spc="10" dirty="0">
                <a:solidFill>
                  <a:srgbClr val="606264"/>
                </a:solidFill>
                <a:latin typeface="+mj-lt"/>
                <a:cs typeface="Arial MT"/>
              </a:rPr>
              <a:t>inform</a:t>
            </a:r>
            <a:r>
              <a:rPr sz="1400" spc="-75" dirty="0">
                <a:solidFill>
                  <a:srgbClr val="606264"/>
                </a:solidFill>
                <a:latin typeface="+mj-lt"/>
                <a:cs typeface="Arial MT"/>
              </a:rPr>
              <a:t> </a:t>
            </a:r>
            <a:r>
              <a:rPr sz="1400" spc="-15" dirty="0">
                <a:solidFill>
                  <a:srgbClr val="606264"/>
                </a:solidFill>
                <a:latin typeface="+mj-lt"/>
                <a:cs typeface="Arial MT"/>
              </a:rPr>
              <a:t>all</a:t>
            </a:r>
            <a:r>
              <a:rPr sz="1400" spc="-25" dirty="0">
                <a:solidFill>
                  <a:srgbClr val="606264"/>
                </a:solidFill>
                <a:latin typeface="+mj-lt"/>
                <a:cs typeface="Arial MT"/>
              </a:rPr>
              <a:t> </a:t>
            </a:r>
            <a:r>
              <a:rPr sz="1400" dirty="0">
                <a:solidFill>
                  <a:srgbClr val="606264"/>
                </a:solidFill>
                <a:latin typeface="+mj-lt"/>
                <a:cs typeface="Arial MT"/>
              </a:rPr>
              <a:t>potential</a:t>
            </a:r>
            <a:r>
              <a:rPr sz="1400" spc="-30" dirty="0">
                <a:solidFill>
                  <a:srgbClr val="606264"/>
                </a:solidFill>
                <a:latin typeface="+mj-lt"/>
                <a:cs typeface="Arial MT"/>
              </a:rPr>
              <a:t> </a:t>
            </a:r>
            <a:r>
              <a:rPr lang="en-GB" sz="1400" spc="10" dirty="0">
                <a:solidFill>
                  <a:srgbClr val="606264"/>
                </a:solidFill>
                <a:latin typeface="+mj-lt"/>
                <a:cs typeface="Arial MT"/>
              </a:rPr>
              <a:t>applicants</a:t>
            </a:r>
            <a:r>
              <a:rPr sz="1400" spc="-130" dirty="0">
                <a:solidFill>
                  <a:srgbClr val="606264"/>
                </a:solidFill>
                <a:latin typeface="+mj-lt"/>
                <a:cs typeface="Arial MT"/>
              </a:rPr>
              <a:t> </a:t>
            </a:r>
            <a:r>
              <a:rPr sz="1400" spc="25" dirty="0">
                <a:solidFill>
                  <a:srgbClr val="606264"/>
                </a:solidFill>
                <a:latin typeface="+mj-lt"/>
                <a:cs typeface="Arial MT"/>
              </a:rPr>
              <a:t>of</a:t>
            </a:r>
            <a:r>
              <a:rPr sz="1400" spc="-110" dirty="0">
                <a:solidFill>
                  <a:srgbClr val="606264"/>
                </a:solidFill>
                <a:latin typeface="+mj-lt"/>
                <a:cs typeface="Arial MT"/>
              </a:rPr>
              <a:t> </a:t>
            </a:r>
            <a:r>
              <a:rPr sz="1400" spc="-20" dirty="0">
                <a:solidFill>
                  <a:srgbClr val="606264"/>
                </a:solidFill>
                <a:latin typeface="+mj-lt"/>
                <a:cs typeface="Arial MT"/>
              </a:rPr>
              <a:t>any</a:t>
            </a:r>
            <a:r>
              <a:rPr sz="1400" spc="140" dirty="0">
                <a:solidFill>
                  <a:srgbClr val="606264"/>
                </a:solidFill>
                <a:latin typeface="+mj-lt"/>
                <a:cs typeface="Arial MT"/>
              </a:rPr>
              <a:t> </a:t>
            </a:r>
            <a:r>
              <a:rPr sz="1400" spc="-5" dirty="0">
                <a:solidFill>
                  <a:srgbClr val="606264"/>
                </a:solidFill>
                <a:latin typeface="+mj-lt"/>
                <a:cs typeface="Arial MT"/>
              </a:rPr>
              <a:t>material </a:t>
            </a:r>
            <a:r>
              <a:rPr sz="1400" spc="10" dirty="0">
                <a:solidFill>
                  <a:srgbClr val="606264"/>
                </a:solidFill>
                <a:latin typeface="+mj-lt"/>
                <a:cs typeface="Arial MT"/>
              </a:rPr>
              <a:t>changes,</a:t>
            </a:r>
            <a:r>
              <a:rPr sz="1400" spc="-110" dirty="0">
                <a:solidFill>
                  <a:srgbClr val="606264"/>
                </a:solidFill>
                <a:latin typeface="+mj-lt"/>
                <a:cs typeface="Arial MT"/>
              </a:rPr>
              <a:t> </a:t>
            </a:r>
            <a:r>
              <a:rPr sz="1400" spc="10" dirty="0">
                <a:solidFill>
                  <a:srgbClr val="606264"/>
                </a:solidFill>
                <a:latin typeface="+mj-lt"/>
                <a:cs typeface="Arial MT"/>
              </a:rPr>
              <a:t>missing</a:t>
            </a:r>
            <a:r>
              <a:rPr sz="1400" spc="-130" dirty="0">
                <a:solidFill>
                  <a:srgbClr val="606264"/>
                </a:solidFill>
                <a:latin typeface="+mj-lt"/>
                <a:cs typeface="Arial MT"/>
              </a:rPr>
              <a:t> </a:t>
            </a:r>
            <a:r>
              <a:rPr sz="1400" spc="5" dirty="0">
                <a:solidFill>
                  <a:srgbClr val="606264"/>
                </a:solidFill>
                <a:latin typeface="+mj-lt"/>
                <a:cs typeface="Arial MT"/>
              </a:rPr>
              <a:t>information</a:t>
            </a:r>
            <a:r>
              <a:rPr lang="en-GB" sz="1400" spc="5" dirty="0">
                <a:solidFill>
                  <a:srgbClr val="606264"/>
                </a:solidFill>
                <a:latin typeface="+mj-lt"/>
                <a:cs typeface="Arial MT"/>
              </a:rPr>
              <a:t>,</a:t>
            </a:r>
            <a:r>
              <a:rPr sz="1400" spc="-135" dirty="0">
                <a:solidFill>
                  <a:srgbClr val="606264"/>
                </a:solidFill>
                <a:latin typeface="+mj-lt"/>
                <a:cs typeface="Arial MT"/>
              </a:rPr>
              <a:t> </a:t>
            </a:r>
            <a:r>
              <a:rPr sz="1400" spc="25" dirty="0">
                <a:solidFill>
                  <a:srgbClr val="606264"/>
                </a:solidFill>
                <a:latin typeface="+mj-lt"/>
                <a:cs typeface="Arial MT"/>
              </a:rPr>
              <a:t>or</a:t>
            </a:r>
            <a:r>
              <a:rPr sz="1400" spc="-35" dirty="0">
                <a:solidFill>
                  <a:srgbClr val="606264"/>
                </a:solidFill>
                <a:latin typeface="+mj-lt"/>
                <a:cs typeface="Arial MT"/>
              </a:rPr>
              <a:t> </a:t>
            </a:r>
            <a:r>
              <a:rPr sz="1400" spc="15" dirty="0">
                <a:solidFill>
                  <a:srgbClr val="606264"/>
                </a:solidFill>
                <a:latin typeface="+mj-lt"/>
                <a:cs typeface="Arial MT"/>
              </a:rPr>
              <a:t>responses</a:t>
            </a:r>
            <a:r>
              <a:rPr sz="1400" spc="-130" dirty="0">
                <a:solidFill>
                  <a:srgbClr val="606264"/>
                </a:solidFill>
                <a:latin typeface="+mj-lt"/>
                <a:cs typeface="Arial MT"/>
              </a:rPr>
              <a:t> </a:t>
            </a:r>
            <a:r>
              <a:rPr sz="1400" spc="-5" dirty="0">
                <a:solidFill>
                  <a:srgbClr val="606264"/>
                </a:solidFill>
                <a:latin typeface="+mj-lt"/>
                <a:cs typeface="Arial MT"/>
              </a:rPr>
              <a:t>to</a:t>
            </a:r>
            <a:r>
              <a:rPr sz="1400" spc="-130" dirty="0">
                <a:solidFill>
                  <a:srgbClr val="606264"/>
                </a:solidFill>
                <a:latin typeface="+mj-lt"/>
                <a:cs typeface="Arial MT"/>
              </a:rPr>
              <a:t> </a:t>
            </a:r>
            <a:r>
              <a:rPr sz="1400" dirty="0">
                <a:solidFill>
                  <a:srgbClr val="606264"/>
                </a:solidFill>
                <a:latin typeface="+mj-lt"/>
                <a:cs typeface="Arial MT"/>
              </a:rPr>
              <a:t>clarifications</a:t>
            </a:r>
            <a:r>
              <a:rPr sz="1400" spc="-50" dirty="0">
                <a:solidFill>
                  <a:srgbClr val="606264"/>
                </a:solidFill>
                <a:latin typeface="+mj-lt"/>
                <a:cs typeface="Arial MT"/>
              </a:rPr>
              <a:t> </a:t>
            </a:r>
            <a:r>
              <a:rPr sz="1400" spc="10" dirty="0">
                <a:solidFill>
                  <a:srgbClr val="606264"/>
                </a:solidFill>
                <a:latin typeface="+mj-lt"/>
                <a:cs typeface="Arial MT"/>
              </a:rPr>
              <a:t>questions</a:t>
            </a:r>
            <a:r>
              <a:rPr sz="1400" spc="-130" dirty="0">
                <a:solidFill>
                  <a:srgbClr val="606264"/>
                </a:solidFill>
                <a:latin typeface="+mj-lt"/>
                <a:cs typeface="Arial MT"/>
              </a:rPr>
              <a:t> </a:t>
            </a:r>
            <a:r>
              <a:rPr sz="1400" spc="-20" dirty="0">
                <a:solidFill>
                  <a:srgbClr val="606264"/>
                </a:solidFill>
                <a:latin typeface="+mj-lt"/>
                <a:cs typeface="Arial MT"/>
              </a:rPr>
              <a:t>that</a:t>
            </a:r>
            <a:r>
              <a:rPr sz="1400" spc="40" dirty="0">
                <a:solidFill>
                  <a:srgbClr val="606264"/>
                </a:solidFill>
                <a:latin typeface="+mj-lt"/>
                <a:cs typeface="Arial MT"/>
              </a:rPr>
              <a:t> </a:t>
            </a:r>
            <a:r>
              <a:rPr sz="1400" dirty="0">
                <a:solidFill>
                  <a:srgbClr val="606264"/>
                </a:solidFill>
                <a:latin typeface="+mj-lt"/>
                <a:cs typeface="Arial MT"/>
              </a:rPr>
              <a:t>may</a:t>
            </a:r>
            <a:r>
              <a:rPr sz="1400" spc="40" dirty="0">
                <a:solidFill>
                  <a:srgbClr val="606264"/>
                </a:solidFill>
                <a:latin typeface="+mj-lt"/>
                <a:cs typeface="Arial MT"/>
              </a:rPr>
              <a:t> </a:t>
            </a:r>
            <a:r>
              <a:rPr sz="1400" spc="-20" dirty="0">
                <a:solidFill>
                  <a:srgbClr val="606264"/>
                </a:solidFill>
                <a:latin typeface="+mj-lt"/>
                <a:cs typeface="Arial MT"/>
              </a:rPr>
              <a:t>have</a:t>
            </a:r>
            <a:r>
              <a:rPr sz="1400" spc="95" dirty="0">
                <a:solidFill>
                  <a:srgbClr val="606264"/>
                </a:solidFill>
                <a:latin typeface="+mj-lt"/>
                <a:cs typeface="Arial MT"/>
              </a:rPr>
              <a:t> </a:t>
            </a:r>
            <a:r>
              <a:rPr sz="1400" spc="35" dirty="0">
                <a:solidFill>
                  <a:srgbClr val="606264"/>
                </a:solidFill>
                <a:latin typeface="+mj-lt"/>
                <a:cs typeface="Arial MT"/>
              </a:rPr>
              <a:t>been</a:t>
            </a:r>
            <a:r>
              <a:rPr sz="1400" spc="-204" dirty="0">
                <a:solidFill>
                  <a:srgbClr val="606264"/>
                </a:solidFill>
                <a:latin typeface="+mj-lt"/>
                <a:cs typeface="Arial MT"/>
              </a:rPr>
              <a:t> </a:t>
            </a:r>
            <a:r>
              <a:rPr sz="1400" spc="15" dirty="0">
                <a:solidFill>
                  <a:srgbClr val="606264"/>
                </a:solidFill>
                <a:latin typeface="+mj-lt"/>
                <a:cs typeface="Arial MT"/>
              </a:rPr>
              <a:t>received </a:t>
            </a:r>
            <a:r>
              <a:rPr sz="1400" spc="-375" dirty="0">
                <a:solidFill>
                  <a:srgbClr val="606264"/>
                </a:solidFill>
                <a:latin typeface="+mj-lt"/>
                <a:cs typeface="Arial MT"/>
              </a:rPr>
              <a:t> </a:t>
            </a:r>
            <a:r>
              <a:rPr sz="1400" dirty="0">
                <a:solidFill>
                  <a:srgbClr val="606264"/>
                </a:solidFill>
                <a:latin typeface="+mj-lt"/>
                <a:cs typeface="Arial MT"/>
              </a:rPr>
              <a:t>regarding</a:t>
            </a:r>
            <a:r>
              <a:rPr sz="1400" spc="-65" dirty="0">
                <a:solidFill>
                  <a:srgbClr val="606264"/>
                </a:solidFill>
                <a:latin typeface="+mj-lt"/>
                <a:cs typeface="Arial MT"/>
              </a:rPr>
              <a:t> </a:t>
            </a:r>
            <a:r>
              <a:rPr sz="1400" spc="-15" dirty="0">
                <a:solidFill>
                  <a:srgbClr val="606264"/>
                </a:solidFill>
                <a:latin typeface="+mj-lt"/>
                <a:cs typeface="Arial MT"/>
              </a:rPr>
              <a:t>the</a:t>
            </a:r>
            <a:r>
              <a:rPr sz="1400" spc="15" dirty="0">
                <a:solidFill>
                  <a:srgbClr val="606264"/>
                </a:solidFill>
                <a:latin typeface="+mj-lt"/>
                <a:cs typeface="Arial MT"/>
              </a:rPr>
              <a:t> </a:t>
            </a:r>
            <a:r>
              <a:rPr lang="en-GB" sz="1400" spc="10" dirty="0">
                <a:solidFill>
                  <a:srgbClr val="606264"/>
                </a:solidFill>
                <a:latin typeface="+mj-lt"/>
                <a:cs typeface="Arial MT"/>
              </a:rPr>
              <a:t>Call for Proposals</a:t>
            </a:r>
            <a:r>
              <a:rPr sz="1400" spc="10" dirty="0">
                <a:solidFill>
                  <a:srgbClr val="606264"/>
                </a:solidFill>
                <a:latin typeface="+mj-lt"/>
                <a:cs typeface="Arial MT"/>
              </a:rPr>
              <a:t>.</a:t>
            </a:r>
            <a:endParaRPr sz="1400" dirty="0">
              <a:latin typeface="+mj-lt"/>
              <a:cs typeface="Arial MT"/>
            </a:endParaRPr>
          </a:p>
          <a:p>
            <a:pPr marL="12700" marR="376555">
              <a:lnSpc>
                <a:spcPts val="1500"/>
              </a:lnSpc>
            </a:pPr>
            <a:r>
              <a:rPr sz="1400" spc="30" dirty="0">
                <a:solidFill>
                  <a:srgbClr val="606264"/>
                </a:solidFill>
                <a:latin typeface="+mj-lt"/>
                <a:cs typeface="Arial MT"/>
              </a:rPr>
              <a:t>If</a:t>
            </a:r>
            <a:r>
              <a:rPr sz="1400" spc="-114" dirty="0">
                <a:solidFill>
                  <a:srgbClr val="606264"/>
                </a:solidFill>
                <a:latin typeface="+mj-lt"/>
                <a:cs typeface="Arial MT"/>
              </a:rPr>
              <a:t> </a:t>
            </a:r>
            <a:r>
              <a:rPr sz="1400" spc="15" dirty="0">
                <a:solidFill>
                  <a:srgbClr val="606264"/>
                </a:solidFill>
                <a:latin typeface="+mj-lt"/>
                <a:cs typeface="Arial MT"/>
              </a:rPr>
              <a:t>a</a:t>
            </a:r>
            <a:r>
              <a:rPr sz="1400" spc="20" dirty="0">
                <a:solidFill>
                  <a:srgbClr val="606264"/>
                </a:solidFill>
                <a:latin typeface="+mj-lt"/>
                <a:cs typeface="Arial MT"/>
              </a:rPr>
              <a:t> </a:t>
            </a:r>
            <a:r>
              <a:rPr sz="1400" dirty="0">
                <a:solidFill>
                  <a:srgbClr val="606264"/>
                </a:solidFill>
                <a:latin typeface="+mj-lt"/>
                <a:cs typeface="Arial MT"/>
              </a:rPr>
              <a:t>clarification</a:t>
            </a:r>
            <a:r>
              <a:rPr sz="1400" spc="-130" dirty="0">
                <a:solidFill>
                  <a:srgbClr val="606264"/>
                </a:solidFill>
                <a:latin typeface="+mj-lt"/>
                <a:cs typeface="Arial MT"/>
              </a:rPr>
              <a:t> </a:t>
            </a:r>
            <a:r>
              <a:rPr sz="1400" spc="-20" dirty="0">
                <a:solidFill>
                  <a:srgbClr val="606264"/>
                </a:solidFill>
                <a:latin typeface="+mj-lt"/>
                <a:cs typeface="Arial MT"/>
              </a:rPr>
              <a:t>has</a:t>
            </a:r>
            <a:r>
              <a:rPr sz="1400" spc="25" dirty="0">
                <a:solidFill>
                  <a:srgbClr val="606264"/>
                </a:solidFill>
                <a:latin typeface="+mj-lt"/>
                <a:cs typeface="Arial MT"/>
              </a:rPr>
              <a:t> </a:t>
            </a:r>
            <a:r>
              <a:rPr sz="1400" spc="35" dirty="0">
                <a:solidFill>
                  <a:srgbClr val="606264"/>
                </a:solidFill>
                <a:latin typeface="+mj-lt"/>
                <a:cs typeface="Arial MT"/>
              </a:rPr>
              <a:t>been</a:t>
            </a:r>
            <a:r>
              <a:rPr sz="1400" spc="-130" dirty="0">
                <a:solidFill>
                  <a:srgbClr val="606264"/>
                </a:solidFill>
                <a:latin typeface="+mj-lt"/>
                <a:cs typeface="Arial MT"/>
              </a:rPr>
              <a:t> </a:t>
            </a:r>
            <a:r>
              <a:rPr sz="1400" spc="10" dirty="0">
                <a:solidFill>
                  <a:srgbClr val="606264"/>
                </a:solidFill>
                <a:latin typeface="+mj-lt"/>
                <a:cs typeface="Arial MT"/>
              </a:rPr>
              <a:t>published</a:t>
            </a:r>
            <a:r>
              <a:rPr sz="1400" spc="-130" dirty="0">
                <a:solidFill>
                  <a:srgbClr val="606264"/>
                </a:solidFill>
                <a:latin typeface="+mj-lt"/>
                <a:cs typeface="Arial MT"/>
              </a:rPr>
              <a:t> </a:t>
            </a:r>
            <a:r>
              <a:rPr sz="1400" dirty="0">
                <a:solidFill>
                  <a:srgbClr val="606264"/>
                </a:solidFill>
                <a:latin typeface="+mj-lt"/>
                <a:cs typeface="Arial MT"/>
              </a:rPr>
              <a:t>then</a:t>
            </a:r>
            <a:r>
              <a:rPr sz="1400" spc="-55" dirty="0">
                <a:solidFill>
                  <a:srgbClr val="606264"/>
                </a:solidFill>
                <a:latin typeface="+mj-lt"/>
                <a:cs typeface="Arial MT"/>
              </a:rPr>
              <a:t> </a:t>
            </a:r>
            <a:r>
              <a:rPr sz="1400" spc="10" dirty="0">
                <a:solidFill>
                  <a:srgbClr val="606264"/>
                </a:solidFill>
                <a:latin typeface="+mj-lt"/>
                <a:cs typeface="Arial MT"/>
              </a:rPr>
              <a:t>you</a:t>
            </a:r>
            <a:r>
              <a:rPr sz="1400" spc="-55" dirty="0">
                <a:solidFill>
                  <a:srgbClr val="606264"/>
                </a:solidFill>
                <a:latin typeface="+mj-lt"/>
                <a:cs typeface="Arial MT"/>
              </a:rPr>
              <a:t> </a:t>
            </a:r>
            <a:r>
              <a:rPr sz="1400" spc="-15" dirty="0">
                <a:solidFill>
                  <a:srgbClr val="606264"/>
                </a:solidFill>
                <a:latin typeface="+mj-lt"/>
                <a:cs typeface="Arial MT"/>
              </a:rPr>
              <a:t>will</a:t>
            </a:r>
            <a:r>
              <a:rPr sz="1400" spc="45" dirty="0">
                <a:solidFill>
                  <a:srgbClr val="606264"/>
                </a:solidFill>
                <a:latin typeface="+mj-lt"/>
                <a:cs typeface="Arial MT"/>
              </a:rPr>
              <a:t> </a:t>
            </a:r>
            <a:r>
              <a:rPr sz="1400" spc="30" dirty="0">
                <a:solidFill>
                  <a:srgbClr val="606264"/>
                </a:solidFill>
                <a:latin typeface="+mj-lt"/>
                <a:cs typeface="Arial MT"/>
              </a:rPr>
              <a:t>be</a:t>
            </a:r>
            <a:r>
              <a:rPr sz="1400" spc="-55" dirty="0">
                <a:solidFill>
                  <a:srgbClr val="606264"/>
                </a:solidFill>
                <a:latin typeface="+mj-lt"/>
                <a:cs typeface="Arial MT"/>
              </a:rPr>
              <a:t> </a:t>
            </a:r>
            <a:r>
              <a:rPr sz="1400" spc="10" dirty="0">
                <a:solidFill>
                  <a:srgbClr val="606264"/>
                </a:solidFill>
                <a:latin typeface="+mj-lt"/>
                <a:cs typeface="Arial MT"/>
              </a:rPr>
              <a:t>notified</a:t>
            </a:r>
            <a:r>
              <a:rPr sz="1400" spc="-130" dirty="0">
                <a:solidFill>
                  <a:srgbClr val="606264"/>
                </a:solidFill>
                <a:latin typeface="+mj-lt"/>
                <a:cs typeface="Arial MT"/>
              </a:rPr>
              <a:t> </a:t>
            </a:r>
            <a:r>
              <a:rPr sz="1400" spc="-10" dirty="0">
                <a:solidFill>
                  <a:srgbClr val="606264"/>
                </a:solidFill>
                <a:latin typeface="+mj-lt"/>
                <a:cs typeface="Arial MT"/>
              </a:rPr>
              <a:t>via</a:t>
            </a:r>
            <a:r>
              <a:rPr sz="1400" spc="20" dirty="0">
                <a:solidFill>
                  <a:srgbClr val="606264"/>
                </a:solidFill>
                <a:latin typeface="+mj-lt"/>
                <a:cs typeface="Arial MT"/>
              </a:rPr>
              <a:t> </a:t>
            </a:r>
            <a:r>
              <a:rPr sz="1400" spc="5" dirty="0">
                <a:solidFill>
                  <a:srgbClr val="606264"/>
                </a:solidFill>
                <a:latin typeface="+mj-lt"/>
                <a:cs typeface="Arial MT"/>
              </a:rPr>
              <a:t>email</a:t>
            </a:r>
            <a:r>
              <a:rPr sz="1400" spc="-30" dirty="0">
                <a:solidFill>
                  <a:srgbClr val="606264"/>
                </a:solidFill>
                <a:latin typeface="+mj-lt"/>
                <a:cs typeface="Arial MT"/>
              </a:rPr>
              <a:t> </a:t>
            </a:r>
            <a:r>
              <a:rPr sz="1400" spc="-15" dirty="0">
                <a:solidFill>
                  <a:srgbClr val="606264"/>
                </a:solidFill>
                <a:latin typeface="+mj-lt"/>
                <a:cs typeface="Arial MT"/>
              </a:rPr>
              <a:t>and</a:t>
            </a:r>
            <a:r>
              <a:rPr sz="1400" spc="20" dirty="0">
                <a:solidFill>
                  <a:srgbClr val="606264"/>
                </a:solidFill>
                <a:latin typeface="+mj-lt"/>
                <a:cs typeface="Arial MT"/>
              </a:rPr>
              <a:t> </a:t>
            </a:r>
            <a:r>
              <a:rPr sz="1400" spc="5" dirty="0">
                <a:solidFill>
                  <a:srgbClr val="606264"/>
                </a:solidFill>
                <a:latin typeface="+mj-lt"/>
                <a:cs typeface="Arial MT"/>
              </a:rPr>
              <a:t>can</a:t>
            </a:r>
            <a:r>
              <a:rPr sz="1400" spc="-55" dirty="0">
                <a:solidFill>
                  <a:srgbClr val="606264"/>
                </a:solidFill>
                <a:latin typeface="+mj-lt"/>
                <a:cs typeface="Arial MT"/>
              </a:rPr>
              <a:t> </a:t>
            </a:r>
            <a:r>
              <a:rPr sz="1400" spc="25" dirty="0">
                <a:solidFill>
                  <a:srgbClr val="606264"/>
                </a:solidFill>
                <a:latin typeface="+mj-lt"/>
                <a:cs typeface="Arial MT"/>
              </a:rPr>
              <a:t>access</a:t>
            </a:r>
            <a:r>
              <a:rPr sz="1400" spc="-125" dirty="0">
                <a:solidFill>
                  <a:srgbClr val="606264"/>
                </a:solidFill>
                <a:latin typeface="+mj-lt"/>
                <a:cs typeface="Arial MT"/>
              </a:rPr>
              <a:t> </a:t>
            </a:r>
            <a:r>
              <a:rPr sz="1400" spc="-15" dirty="0">
                <a:solidFill>
                  <a:srgbClr val="606264"/>
                </a:solidFill>
                <a:latin typeface="+mj-lt"/>
                <a:cs typeface="Arial MT"/>
              </a:rPr>
              <a:t>the</a:t>
            </a:r>
            <a:r>
              <a:rPr sz="1400" spc="135" dirty="0">
                <a:solidFill>
                  <a:srgbClr val="606264"/>
                </a:solidFill>
                <a:latin typeface="+mj-lt"/>
                <a:cs typeface="Arial MT"/>
              </a:rPr>
              <a:t> </a:t>
            </a:r>
            <a:r>
              <a:rPr sz="1400" spc="10" dirty="0">
                <a:solidFill>
                  <a:srgbClr val="606264"/>
                </a:solidFill>
                <a:latin typeface="+mj-lt"/>
                <a:cs typeface="Arial MT"/>
              </a:rPr>
              <a:t>new</a:t>
            </a:r>
            <a:r>
              <a:rPr lang="en-GB" sz="1400" spc="10" dirty="0">
                <a:solidFill>
                  <a:srgbClr val="606264"/>
                </a:solidFill>
                <a:latin typeface="+mj-lt"/>
                <a:cs typeface="Arial MT"/>
              </a:rPr>
              <a:t> </a:t>
            </a:r>
            <a:r>
              <a:rPr sz="1400" spc="5" dirty="0">
                <a:solidFill>
                  <a:srgbClr val="606264"/>
                </a:solidFill>
                <a:latin typeface="+mj-lt"/>
                <a:cs typeface="Arial MT"/>
              </a:rPr>
              <a:t>information</a:t>
            </a:r>
            <a:r>
              <a:rPr sz="1400" spc="-135" dirty="0">
                <a:solidFill>
                  <a:srgbClr val="606264"/>
                </a:solidFill>
                <a:latin typeface="+mj-lt"/>
                <a:cs typeface="Arial MT"/>
              </a:rPr>
              <a:t> </a:t>
            </a:r>
            <a:r>
              <a:rPr sz="1400" spc="5" dirty="0">
                <a:solidFill>
                  <a:srgbClr val="606264"/>
                </a:solidFill>
                <a:latin typeface="+mj-lt"/>
                <a:cs typeface="Arial MT"/>
              </a:rPr>
              <a:t>under</a:t>
            </a:r>
            <a:r>
              <a:rPr sz="1400" spc="-30" dirty="0">
                <a:solidFill>
                  <a:srgbClr val="606264"/>
                </a:solidFill>
                <a:latin typeface="+mj-lt"/>
                <a:cs typeface="Arial MT"/>
              </a:rPr>
              <a:t> </a:t>
            </a:r>
            <a:r>
              <a:rPr sz="1400" spc="-15" dirty="0">
                <a:solidFill>
                  <a:srgbClr val="606264"/>
                </a:solidFill>
                <a:latin typeface="+mj-lt"/>
                <a:cs typeface="Arial MT"/>
              </a:rPr>
              <a:t>the</a:t>
            </a:r>
            <a:r>
              <a:rPr sz="1400" spc="20" dirty="0">
                <a:solidFill>
                  <a:srgbClr val="606264"/>
                </a:solidFill>
                <a:latin typeface="+mj-lt"/>
                <a:cs typeface="Arial MT"/>
              </a:rPr>
              <a:t> </a:t>
            </a:r>
            <a:r>
              <a:rPr sz="1400" i="1" spc="-5" dirty="0">
                <a:solidFill>
                  <a:srgbClr val="606264"/>
                </a:solidFill>
                <a:latin typeface="+mj-lt"/>
                <a:cs typeface="Arial MT"/>
              </a:rPr>
              <a:t>Clarification</a:t>
            </a:r>
            <a:r>
              <a:rPr lang="en-GB" sz="1400" i="1" spc="-5" dirty="0">
                <a:solidFill>
                  <a:srgbClr val="606264"/>
                </a:solidFill>
                <a:latin typeface="+mj-lt"/>
                <a:cs typeface="Arial MT"/>
              </a:rPr>
              <a:t> (1)</a:t>
            </a:r>
            <a:r>
              <a:rPr sz="1400" spc="-30" dirty="0">
                <a:solidFill>
                  <a:srgbClr val="606264"/>
                </a:solidFill>
                <a:latin typeface="+mj-lt"/>
                <a:cs typeface="Arial MT"/>
              </a:rPr>
              <a:t> </a:t>
            </a:r>
            <a:r>
              <a:rPr sz="1400" spc="-15" dirty="0">
                <a:solidFill>
                  <a:srgbClr val="606264"/>
                </a:solidFill>
                <a:latin typeface="+mj-lt"/>
                <a:cs typeface="Arial MT"/>
              </a:rPr>
              <a:t>tab</a:t>
            </a:r>
            <a:r>
              <a:rPr sz="1400" spc="25" dirty="0">
                <a:solidFill>
                  <a:srgbClr val="606264"/>
                </a:solidFill>
                <a:latin typeface="+mj-lt"/>
                <a:cs typeface="Arial MT"/>
              </a:rPr>
              <a:t> </a:t>
            </a:r>
            <a:r>
              <a:rPr sz="1400" spc="-20" dirty="0">
                <a:solidFill>
                  <a:srgbClr val="606264"/>
                </a:solidFill>
                <a:latin typeface="+mj-lt"/>
                <a:cs typeface="Arial MT"/>
              </a:rPr>
              <a:t>within</a:t>
            </a:r>
            <a:r>
              <a:rPr sz="1400" spc="15" dirty="0">
                <a:solidFill>
                  <a:srgbClr val="606264"/>
                </a:solidFill>
                <a:latin typeface="+mj-lt"/>
                <a:cs typeface="Arial MT"/>
              </a:rPr>
              <a:t> </a:t>
            </a:r>
            <a:r>
              <a:rPr sz="1400" spc="-15" dirty="0">
                <a:solidFill>
                  <a:srgbClr val="606264"/>
                </a:solidFill>
                <a:latin typeface="+mj-lt"/>
                <a:cs typeface="Arial MT"/>
              </a:rPr>
              <a:t>the</a:t>
            </a:r>
            <a:r>
              <a:rPr sz="1400" spc="20" dirty="0">
                <a:solidFill>
                  <a:srgbClr val="606264"/>
                </a:solidFill>
                <a:latin typeface="+mj-lt"/>
                <a:cs typeface="Arial MT"/>
              </a:rPr>
              <a:t> </a:t>
            </a:r>
            <a:r>
              <a:rPr lang="en-GB" sz="1400" spc="10" dirty="0">
                <a:solidFill>
                  <a:srgbClr val="606264"/>
                </a:solidFill>
                <a:latin typeface="+mj-lt"/>
                <a:cs typeface="Arial MT"/>
              </a:rPr>
              <a:t>Call for Proposals</a:t>
            </a:r>
            <a:r>
              <a:rPr sz="1400" spc="-110" dirty="0">
                <a:solidFill>
                  <a:srgbClr val="606264"/>
                </a:solidFill>
                <a:latin typeface="+mj-lt"/>
                <a:cs typeface="Arial MT"/>
              </a:rPr>
              <a:t> </a:t>
            </a:r>
            <a:r>
              <a:rPr sz="1400" spc="5" dirty="0">
                <a:solidFill>
                  <a:srgbClr val="606264"/>
                </a:solidFill>
                <a:latin typeface="+mj-lt"/>
                <a:cs typeface="Arial MT"/>
              </a:rPr>
              <a:t>management</a:t>
            </a:r>
            <a:r>
              <a:rPr sz="1400" spc="-110" dirty="0">
                <a:solidFill>
                  <a:srgbClr val="606264"/>
                </a:solidFill>
                <a:latin typeface="+mj-lt"/>
                <a:cs typeface="Arial MT"/>
              </a:rPr>
              <a:t> </a:t>
            </a:r>
            <a:r>
              <a:rPr sz="1400" dirty="0">
                <a:solidFill>
                  <a:srgbClr val="606264"/>
                </a:solidFill>
                <a:latin typeface="+mj-lt"/>
                <a:cs typeface="Arial MT"/>
              </a:rPr>
              <a:t>area</a:t>
            </a:r>
            <a:r>
              <a:rPr sz="1400" spc="-55" dirty="0">
                <a:solidFill>
                  <a:srgbClr val="606264"/>
                </a:solidFill>
                <a:latin typeface="+mj-lt"/>
                <a:cs typeface="Arial MT"/>
              </a:rPr>
              <a:t> </a:t>
            </a:r>
            <a:r>
              <a:rPr sz="1400" spc="20" dirty="0">
                <a:solidFill>
                  <a:srgbClr val="606264"/>
                </a:solidFill>
                <a:latin typeface="+mj-lt"/>
                <a:cs typeface="Arial MT"/>
              </a:rPr>
              <a:t>of</a:t>
            </a:r>
            <a:r>
              <a:rPr sz="1400" spc="-30" dirty="0">
                <a:solidFill>
                  <a:srgbClr val="606264"/>
                </a:solidFill>
                <a:latin typeface="+mj-lt"/>
                <a:cs typeface="Arial MT"/>
              </a:rPr>
              <a:t> </a:t>
            </a:r>
            <a:r>
              <a:rPr sz="1400" spc="-15" dirty="0">
                <a:solidFill>
                  <a:srgbClr val="606264"/>
                </a:solidFill>
                <a:latin typeface="+mj-lt"/>
                <a:cs typeface="Arial MT"/>
              </a:rPr>
              <a:t>the</a:t>
            </a:r>
            <a:r>
              <a:rPr sz="1400" spc="110" dirty="0">
                <a:solidFill>
                  <a:srgbClr val="606264"/>
                </a:solidFill>
                <a:latin typeface="+mj-lt"/>
                <a:cs typeface="Arial MT"/>
              </a:rPr>
              <a:t> </a:t>
            </a:r>
            <a:r>
              <a:rPr sz="1400" spc="15" dirty="0">
                <a:solidFill>
                  <a:srgbClr val="606264"/>
                </a:solidFill>
                <a:latin typeface="+mj-lt"/>
                <a:cs typeface="Arial MT"/>
              </a:rPr>
              <a:t>project.</a:t>
            </a:r>
            <a:endParaRPr lang="en-GB" sz="1400" spc="15" dirty="0">
              <a:solidFill>
                <a:srgbClr val="606264"/>
              </a:solidFill>
              <a:latin typeface="+mj-lt"/>
              <a:cs typeface="Arial MT"/>
            </a:endParaRPr>
          </a:p>
          <a:p>
            <a:pPr marL="12700" marR="376555">
              <a:lnSpc>
                <a:spcPts val="1500"/>
              </a:lnSpc>
            </a:pPr>
            <a:endParaRPr sz="1400" dirty="0">
              <a:latin typeface="+mj-lt"/>
              <a:cs typeface="Arial MT"/>
            </a:endParaRPr>
          </a:p>
        </p:txBody>
      </p:sp>
      <p:sp>
        <p:nvSpPr>
          <p:cNvPr id="9" name="object 9"/>
          <p:cNvSpPr txBox="1"/>
          <p:nvPr/>
        </p:nvSpPr>
        <p:spPr>
          <a:xfrm>
            <a:off x="8684641" y="6674249"/>
            <a:ext cx="191135" cy="142875"/>
          </a:xfrm>
          <a:prstGeom prst="rect">
            <a:avLst/>
          </a:prstGeom>
        </p:spPr>
        <p:txBody>
          <a:bodyPr vert="horz" wrap="square" lIns="0" tIns="5715" rIns="0" bIns="0" rtlCol="0">
            <a:spAutoFit/>
          </a:bodyPr>
          <a:lstStyle/>
          <a:p>
            <a:pPr marL="38100">
              <a:lnSpc>
                <a:spcPct val="100000"/>
              </a:lnSpc>
              <a:spcBef>
                <a:spcPts val="45"/>
              </a:spcBef>
            </a:pPr>
            <a:fld id="{81D60167-4931-47E6-BA6A-407CBD079E47}" type="slidenum">
              <a:rPr sz="800" b="1" spc="10" dirty="0">
                <a:solidFill>
                  <a:srgbClr val="52504F"/>
                </a:solidFill>
                <a:latin typeface="Arial"/>
                <a:cs typeface="Arial"/>
              </a:rPr>
              <a:t>29</a:t>
            </a:fld>
            <a:endParaRPr sz="800">
              <a:latin typeface="Arial"/>
              <a:cs typeface="Arial"/>
            </a:endParaRPr>
          </a:p>
        </p:txBody>
      </p:sp>
      <p:pic>
        <p:nvPicPr>
          <p:cNvPr id="11" name="Picture 10"/>
          <p:cNvPicPr>
            <a:picLocks noChangeAspect="1"/>
          </p:cNvPicPr>
          <p:nvPr/>
        </p:nvPicPr>
        <p:blipFill>
          <a:blip r:embed="rId2"/>
          <a:stretch>
            <a:fillRect/>
          </a:stretch>
        </p:blipFill>
        <p:spPr>
          <a:xfrm>
            <a:off x="3909182" y="3199856"/>
            <a:ext cx="4969343" cy="3316946"/>
          </a:xfrm>
          <a:prstGeom prst="rect">
            <a:avLst/>
          </a:prstGeom>
        </p:spPr>
      </p:pic>
      <p:sp>
        <p:nvSpPr>
          <p:cNvPr id="13" name="TextBox 12"/>
          <p:cNvSpPr txBox="1"/>
          <p:nvPr/>
        </p:nvSpPr>
        <p:spPr>
          <a:xfrm>
            <a:off x="521549" y="3065495"/>
            <a:ext cx="3537591" cy="3193182"/>
          </a:xfrm>
          <a:prstGeom prst="rect">
            <a:avLst/>
          </a:prstGeom>
          <a:noFill/>
        </p:spPr>
        <p:txBody>
          <a:bodyPr wrap="square" rtlCol="0">
            <a:spAutoFit/>
          </a:bodyPr>
          <a:lstStyle/>
          <a:p>
            <a:pPr marL="12700" marR="376555">
              <a:lnSpc>
                <a:spcPts val="1500"/>
              </a:lnSpc>
            </a:pPr>
            <a:endParaRPr lang="en-US" sz="1400" dirty="0">
              <a:solidFill>
                <a:srgbClr val="606264"/>
              </a:solidFill>
              <a:latin typeface="+mj-lt"/>
              <a:cs typeface="Arial MT"/>
            </a:endParaRPr>
          </a:p>
          <a:p>
            <a:pPr marL="12700" marR="376555">
              <a:lnSpc>
                <a:spcPts val="1500"/>
              </a:lnSpc>
            </a:pPr>
            <a:r>
              <a:rPr lang="en-US" sz="1400" i="1" dirty="0">
                <a:solidFill>
                  <a:srgbClr val="606264"/>
                </a:solidFill>
                <a:latin typeface="+mj-lt"/>
                <a:cs typeface="Arial MT"/>
              </a:rPr>
              <a:t>(1) </a:t>
            </a:r>
            <a:r>
              <a:rPr lang="en-US" sz="1400" dirty="0">
                <a:solidFill>
                  <a:srgbClr val="606264"/>
                </a:solidFill>
                <a:latin typeface="+mj-lt"/>
                <a:cs typeface="Arial MT"/>
              </a:rPr>
              <a:t>The clarifications tab will give access to all clarifications issued for this Call for Proposals. Select the required clarification to view the information. A paper clip icon indicates a file attachment which can be  accessed through the ‘Attachments Tab’.</a:t>
            </a:r>
          </a:p>
          <a:p>
            <a:pPr marL="12700" marR="376555">
              <a:lnSpc>
                <a:spcPts val="1500"/>
              </a:lnSpc>
            </a:pPr>
            <a:endParaRPr lang="en-US" sz="1400" dirty="0">
              <a:solidFill>
                <a:srgbClr val="606264"/>
              </a:solidFill>
              <a:latin typeface="+mj-lt"/>
              <a:cs typeface="Arial MT"/>
            </a:endParaRPr>
          </a:p>
          <a:p>
            <a:pPr marL="12700" marR="376555">
              <a:lnSpc>
                <a:spcPts val="1500"/>
              </a:lnSpc>
            </a:pPr>
            <a:endParaRPr lang="en-US" sz="1400" dirty="0">
              <a:solidFill>
                <a:srgbClr val="606264"/>
              </a:solidFill>
              <a:latin typeface="+mj-lt"/>
              <a:cs typeface="Arial MT"/>
            </a:endParaRPr>
          </a:p>
          <a:p>
            <a:pPr marL="12700" marR="376555">
              <a:lnSpc>
                <a:spcPts val="1500"/>
              </a:lnSpc>
            </a:pPr>
            <a:r>
              <a:rPr lang="en-US" sz="1400" b="1" dirty="0">
                <a:solidFill>
                  <a:srgbClr val="606264"/>
                </a:solidFill>
                <a:latin typeface="+mj-lt"/>
                <a:cs typeface="Arial MT"/>
              </a:rPr>
              <a:t>Note</a:t>
            </a:r>
            <a:r>
              <a:rPr lang="en-US" sz="1400" dirty="0">
                <a:solidFill>
                  <a:srgbClr val="606264"/>
                </a:solidFill>
                <a:latin typeface="+mj-lt"/>
                <a:cs typeface="Arial MT"/>
              </a:rPr>
              <a:t>: The clarification area of the portal is a one way messaging tool for ICMPD. Any questions relating to the content of a clarification should be made using the correspondence function.</a:t>
            </a:r>
          </a:p>
          <a:p>
            <a:endParaRPr lang="en-GB" sz="1400" dirty="0">
              <a:solidFill>
                <a:schemeClr val="accent2"/>
              </a:solidFill>
              <a:latin typeface="+mn-lt"/>
            </a:endParaRPr>
          </a:p>
        </p:txBody>
      </p:sp>
      <p:sp>
        <p:nvSpPr>
          <p:cNvPr id="14" name="object 27"/>
          <p:cNvSpPr txBox="1"/>
          <p:nvPr/>
        </p:nvSpPr>
        <p:spPr>
          <a:xfrm>
            <a:off x="6296412" y="3032417"/>
            <a:ext cx="144016" cy="243656"/>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vert="horz" wrap="square" lIns="0" tIns="12700" rIns="0" bIns="0" rtlCol="0">
            <a:spAutoFit/>
          </a:bodyPr>
          <a:lstStyle/>
          <a:p>
            <a:pPr marL="12700">
              <a:lnSpc>
                <a:spcPct val="100000"/>
              </a:lnSpc>
              <a:spcBef>
                <a:spcPts val="100"/>
              </a:spcBef>
            </a:pPr>
            <a:r>
              <a:rPr lang="en-GB" sz="1500" dirty="0">
                <a:solidFill>
                  <a:schemeClr val="tx1"/>
                </a:solidFill>
                <a:latin typeface="+mj-lt"/>
                <a:cs typeface="Calibri"/>
              </a:rPr>
              <a:t>1</a:t>
            </a:r>
            <a:endParaRPr sz="1500" dirty="0">
              <a:solidFill>
                <a:schemeClr val="tx1"/>
              </a:solidFill>
              <a:latin typeface="+mj-lt"/>
              <a:cs typeface="Calibri"/>
            </a:endParaRPr>
          </a:p>
        </p:txBody>
      </p:sp>
    </p:spTree>
    <p:extLst>
      <p:ext uri="{BB962C8B-B14F-4D97-AF65-F5344CB8AC3E}">
        <p14:creationId xmlns:p14="http://schemas.microsoft.com/office/powerpoint/2010/main" val="25173919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1970" y="1243268"/>
            <a:ext cx="2145671" cy="381942"/>
          </a:xfrm>
          <a:prstGeom prst="rect">
            <a:avLst/>
          </a:prstGeom>
        </p:spPr>
        <p:txBody>
          <a:bodyPr vert="horz" wrap="square" lIns="0" tIns="12488" rIns="0" bIns="0" numCol="1" rtlCol="0" anchor="b" anchorCtr="0" compatLnSpc="1">
            <a:prstTxWarp prst="textNoShape">
              <a:avLst/>
            </a:prstTxWarp>
            <a:spAutoFit/>
          </a:bodyPr>
          <a:lstStyle/>
          <a:p>
            <a:pPr marL="10860">
              <a:spcBef>
                <a:spcPts val="97"/>
              </a:spcBef>
            </a:pPr>
            <a:r>
              <a:rPr lang="tr-TR" sz="2400" spc="4" dirty="0" err="1">
                <a:solidFill>
                  <a:schemeClr val="accent2"/>
                </a:solidFill>
                <a:latin typeface="+mn-lt"/>
                <a:cs typeface="Times New Roman" panose="02020603050405020304" pitchFamily="18" charset="0"/>
              </a:rPr>
              <a:t>Reminder</a:t>
            </a:r>
            <a:r>
              <a:rPr lang="tr-TR" sz="2400" spc="4" dirty="0">
                <a:solidFill>
                  <a:schemeClr val="accent2"/>
                </a:solidFill>
                <a:latin typeface="+mn-lt"/>
                <a:cs typeface="Times New Roman" panose="02020603050405020304" pitchFamily="18" charset="0"/>
              </a:rPr>
              <a:t> </a:t>
            </a:r>
            <a:endParaRPr sz="2400" dirty="0">
              <a:solidFill>
                <a:schemeClr val="accent2"/>
              </a:solidFill>
              <a:latin typeface="+mn-lt"/>
              <a:cs typeface="Times New Roman" panose="02020603050405020304" pitchFamily="18" charset="0"/>
            </a:endParaRPr>
          </a:p>
        </p:txBody>
      </p:sp>
      <p:sp>
        <p:nvSpPr>
          <p:cNvPr id="3" name="object 3"/>
          <p:cNvSpPr txBox="1"/>
          <p:nvPr/>
        </p:nvSpPr>
        <p:spPr>
          <a:xfrm>
            <a:off x="594158" y="1844824"/>
            <a:ext cx="8874386" cy="3446009"/>
          </a:xfrm>
          <a:prstGeom prst="rect">
            <a:avLst/>
          </a:prstGeom>
        </p:spPr>
        <p:txBody>
          <a:bodyPr vert="horz" wrap="square" lIns="0" tIns="10860" rIns="0" bIns="0" rtlCol="0">
            <a:spAutoFit/>
          </a:bodyPr>
          <a:lstStyle/>
          <a:p>
            <a:pPr marR="910049" lvl="0" algn="just" fontAlgn="base">
              <a:lnSpc>
                <a:spcPct val="120000"/>
              </a:lnSpc>
              <a:spcBef>
                <a:spcPts val="86"/>
              </a:spcBef>
              <a:spcAft>
                <a:spcPct val="0"/>
              </a:spcAft>
              <a:buClrTx/>
              <a:defRPr/>
            </a:pPr>
            <a:r>
              <a:rPr lang="en-US" sz="2000" kern="1200" dirty="0">
                <a:latin typeface="+mn-lt"/>
                <a:ea typeface="+mn-ea"/>
                <a:cs typeface="Times New Roman" panose="02020603050405020304" pitchFamily="18" charset="0"/>
              </a:rPr>
              <a:t>The deadline for the submission of applications is </a:t>
            </a:r>
            <a:r>
              <a:rPr lang="en-US" sz="2000" b="1" kern="1200" spc="13" dirty="0">
                <a:solidFill>
                  <a:srgbClr val="FA8716"/>
                </a:solidFill>
                <a:uFill>
                  <a:solidFill>
                    <a:srgbClr val="FA8716"/>
                  </a:solidFill>
                </a:uFill>
                <a:latin typeface="+mn-lt"/>
                <a:ea typeface="+mn-ea"/>
                <a:cs typeface="Times New Roman" panose="02020603050405020304" pitchFamily="18" charset="0"/>
              </a:rPr>
              <a:t>04 April 2024, 17:00h (Vienna local time). </a:t>
            </a:r>
            <a:endParaRPr lang="tr-TR" sz="2000" b="1" kern="1200" spc="13" dirty="0">
              <a:solidFill>
                <a:srgbClr val="FA8716"/>
              </a:solidFill>
              <a:uFill>
                <a:solidFill>
                  <a:srgbClr val="FA8716"/>
                </a:solidFill>
              </a:uFill>
              <a:latin typeface="+mn-lt"/>
              <a:ea typeface="+mn-ea"/>
              <a:cs typeface="Times New Roman" panose="02020603050405020304" pitchFamily="18" charset="0"/>
            </a:endParaRPr>
          </a:p>
          <a:p>
            <a:pPr marR="910049" lvl="0" algn="just" fontAlgn="base">
              <a:lnSpc>
                <a:spcPct val="120000"/>
              </a:lnSpc>
              <a:spcBef>
                <a:spcPts val="86"/>
              </a:spcBef>
              <a:spcAft>
                <a:spcPct val="0"/>
              </a:spcAft>
              <a:buClrTx/>
              <a:defRPr/>
            </a:pPr>
            <a:endParaRPr kumimoji="0" lang="en-GB" sz="2000" b="1" i="0" u="none" strike="noStrike" kern="1200" cap="none" spc="13" normalizeH="0" baseline="0" noProof="0" dirty="0">
              <a:ln>
                <a:noFill/>
              </a:ln>
              <a:solidFill>
                <a:srgbClr val="FFB612"/>
              </a:solidFill>
              <a:effectLst/>
              <a:uLnTx/>
              <a:uFill>
                <a:solidFill>
                  <a:srgbClr val="FA8716"/>
                </a:solidFill>
              </a:uFill>
              <a:latin typeface="+mn-lt"/>
              <a:ea typeface="+mn-ea"/>
              <a:cs typeface="Times New Roman" panose="02020603050405020304" pitchFamily="18" charset="0"/>
            </a:endParaRPr>
          </a:p>
          <a:p>
            <a:pPr marR="910049" lvl="0" algn="just" defTabSz="919163" fontAlgn="base">
              <a:lnSpc>
                <a:spcPct val="120000"/>
              </a:lnSpc>
              <a:spcBef>
                <a:spcPts val="86"/>
              </a:spcBef>
              <a:spcAft>
                <a:spcPct val="0"/>
              </a:spcAft>
              <a:buClrTx/>
              <a:tabLst>
                <a:tab pos="7353300" algn="l"/>
              </a:tabLst>
              <a:defRPr/>
            </a:pPr>
            <a:r>
              <a:rPr lang="en-US" sz="2000" kern="1200" spc="-4" dirty="0">
                <a:latin typeface="+mn-lt"/>
                <a:ea typeface="+mn-ea"/>
                <a:cs typeface="Times New Roman" panose="02020603050405020304" pitchFamily="18" charset="0"/>
              </a:rPr>
              <a:t>The lead applicant is strongly advised not to wait until the last day to</a:t>
            </a:r>
            <a:r>
              <a:rPr lang="tr-TR" sz="2000" kern="1200" spc="-4" dirty="0">
                <a:latin typeface="+mn-lt"/>
                <a:ea typeface="+mn-ea"/>
                <a:cs typeface="Times New Roman" panose="02020603050405020304" pitchFamily="18" charset="0"/>
              </a:rPr>
              <a:t> </a:t>
            </a:r>
            <a:r>
              <a:rPr lang="en-US" sz="2000" kern="1200" spc="-4" dirty="0">
                <a:latin typeface="+mn-lt"/>
                <a:ea typeface="+mn-ea"/>
                <a:cs typeface="Times New Roman" panose="02020603050405020304" pitchFamily="18" charset="0"/>
              </a:rPr>
              <a:t>submit its application, since heavy Internet traffic or a fault with the</a:t>
            </a:r>
            <a:r>
              <a:rPr lang="tr-TR" sz="2000" kern="1200" spc="-4" dirty="0">
                <a:latin typeface="+mn-lt"/>
                <a:ea typeface="+mn-ea"/>
                <a:cs typeface="Times New Roman" panose="02020603050405020304" pitchFamily="18" charset="0"/>
              </a:rPr>
              <a:t> </a:t>
            </a:r>
            <a:r>
              <a:rPr lang="en-US" sz="2000" kern="1200" spc="-4" dirty="0">
                <a:latin typeface="+mn-lt"/>
                <a:ea typeface="+mn-ea"/>
                <a:cs typeface="Times New Roman" panose="02020603050405020304" pitchFamily="18" charset="0"/>
              </a:rPr>
              <a:t>Internet connection (including electricity failure, etc.) could lead to difficulties in submission.</a:t>
            </a:r>
            <a:endParaRPr lang="en-GB" sz="2000" kern="1200" spc="-4" dirty="0">
              <a:latin typeface="+mn-lt"/>
              <a:ea typeface="+mn-ea"/>
              <a:cs typeface="Times New Roman" panose="02020603050405020304" pitchFamily="18" charset="0"/>
            </a:endParaRPr>
          </a:p>
          <a:p>
            <a:pPr marR="910049" lvl="0" algn="ctr" defTabSz="919163" fontAlgn="base">
              <a:lnSpc>
                <a:spcPct val="120000"/>
              </a:lnSpc>
              <a:spcBef>
                <a:spcPts val="86"/>
              </a:spcBef>
              <a:spcAft>
                <a:spcPct val="0"/>
              </a:spcAft>
              <a:buClrTx/>
              <a:tabLst>
                <a:tab pos="7353300" algn="l"/>
              </a:tabLst>
              <a:defRPr/>
            </a:pPr>
            <a:r>
              <a:rPr lang="tr-TR" sz="2000" b="1" u="heavy" kern="1200" spc="13" dirty="0">
                <a:solidFill>
                  <a:srgbClr val="FA8716"/>
                </a:solidFill>
                <a:uFill>
                  <a:solidFill>
                    <a:srgbClr val="FA8716"/>
                  </a:solidFill>
                </a:uFill>
                <a:latin typeface="+mn-lt"/>
                <a:ea typeface="+mn-ea"/>
                <a:cs typeface="Times New Roman" panose="02020603050405020304" pitchFamily="18" charset="0"/>
              </a:rPr>
              <a:t>IMPORTANT!</a:t>
            </a:r>
            <a:endParaRPr kumimoji="0" sz="2000" b="1" i="0" u="heavy" strike="noStrike" kern="1200" cap="none" spc="13" normalizeH="0" baseline="0" noProof="0" dirty="0">
              <a:ln>
                <a:noFill/>
              </a:ln>
              <a:solidFill>
                <a:srgbClr val="FA8716"/>
              </a:solidFill>
              <a:effectLst/>
              <a:uLnTx/>
              <a:uFill>
                <a:solidFill>
                  <a:srgbClr val="FA8716"/>
                </a:solidFill>
              </a:uFill>
              <a:latin typeface="+mn-lt"/>
              <a:ea typeface="+mn-ea"/>
              <a:cs typeface="Times New Roman" panose="02020603050405020304" pitchFamily="18" charset="0"/>
            </a:endParaRPr>
          </a:p>
          <a:p>
            <a:pPr marL="118914" marR="113485" lvl="0" algn="just" fontAlgn="base">
              <a:lnSpc>
                <a:spcPct val="101499"/>
              </a:lnSpc>
              <a:spcBef>
                <a:spcPts val="1112"/>
              </a:spcBef>
              <a:spcAft>
                <a:spcPct val="0"/>
              </a:spcAft>
              <a:buClrTx/>
              <a:defRPr/>
            </a:pPr>
            <a:r>
              <a:rPr lang="en-US" sz="2000" kern="1200" spc="17" dirty="0">
                <a:latin typeface="+mn-lt"/>
                <a:ea typeface="+mn-ea"/>
                <a:cs typeface="Times New Roman" panose="02020603050405020304" pitchFamily="18" charset="0"/>
              </a:rPr>
              <a:t>Any application submitted after the deadline </a:t>
            </a:r>
            <a:r>
              <a:rPr lang="en-US" sz="2000" b="1" kern="1200" spc="17" dirty="0">
                <a:latin typeface="+mn-lt"/>
                <a:ea typeface="+mn-ea"/>
                <a:cs typeface="Times New Roman" panose="02020603050405020304" pitchFamily="18" charset="0"/>
              </a:rPr>
              <a:t>will automatically be rejected.</a:t>
            </a:r>
          </a:p>
        </p:txBody>
      </p:sp>
      <p:sp>
        <p:nvSpPr>
          <p:cNvPr id="6" name="Date Placeholder 5">
            <a:extLst>
              <a:ext uri="{FF2B5EF4-FFF2-40B4-BE49-F238E27FC236}">
                <a16:creationId xmlns:a16="http://schemas.microsoft.com/office/drawing/2014/main" id="{B4B20EED-0BE7-533D-3FDA-467C526EAF74}"/>
              </a:ext>
            </a:extLst>
          </p:cNvPr>
          <p:cNvSpPr>
            <a:spLocks noGrp="1"/>
          </p:cNvSpPr>
          <p:nvPr>
            <p:ph type="dt" sz="half" idx="6"/>
          </p:nvPr>
        </p:nvSpPr>
        <p:spPr/>
        <p:txBody>
          <a:bodyPr/>
          <a:lstStyle/>
          <a:p>
            <a:fld id="{EC44C586-5DB4-4E6E-8504-9A141A1D3ADF}" type="datetime1">
              <a:rPr lang="en-US" smtClean="0"/>
              <a:t>2/26/2024</a:t>
            </a:fld>
            <a:endParaRPr lang="en-US"/>
          </a:p>
        </p:txBody>
      </p:sp>
      <p:sp>
        <p:nvSpPr>
          <p:cNvPr id="7" name="Slide Number Placeholder 6">
            <a:extLst>
              <a:ext uri="{FF2B5EF4-FFF2-40B4-BE49-F238E27FC236}">
                <a16:creationId xmlns:a16="http://schemas.microsoft.com/office/drawing/2014/main" id="{1735337B-3F86-D2C2-49B9-D90131F0E855}"/>
              </a:ext>
            </a:extLst>
          </p:cNvPr>
          <p:cNvSpPr>
            <a:spLocks noGrp="1"/>
          </p:cNvSpPr>
          <p:nvPr>
            <p:ph type="sldNum" sz="quarter" idx="7"/>
          </p:nvPr>
        </p:nvSpPr>
        <p:spPr/>
        <p:txBody>
          <a:bodyPr/>
          <a:lstStyle/>
          <a:p>
            <a:pPr marL="32579">
              <a:lnSpc>
                <a:spcPts val="1142"/>
              </a:lnSpc>
            </a:pPr>
            <a:fld id="{81D60167-4931-47E6-BA6A-407CBD079E47}" type="slidenum">
              <a:rPr lang="en-GB" smtClean="0"/>
              <a:pPr marL="32579">
                <a:lnSpc>
                  <a:spcPts val="1142"/>
                </a:lnSpc>
              </a:pPr>
              <a:t>30</a:t>
            </a:fld>
            <a:endParaRPr lang="en-GB" dirty="0"/>
          </a:p>
        </p:txBody>
      </p:sp>
    </p:spTree>
    <p:extLst>
      <p:ext uri="{BB962C8B-B14F-4D97-AF65-F5344CB8AC3E}">
        <p14:creationId xmlns:p14="http://schemas.microsoft.com/office/powerpoint/2010/main" val="41112325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Best practice</a:t>
            </a:r>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GB" sz="2000" dirty="0"/>
              <a:t>Please check before submission:</a:t>
            </a:r>
          </a:p>
          <a:p>
            <a:pPr marL="1004888" lvl="1" indent="-285750">
              <a:buFont typeface="Arial" panose="020B0604020202020204" pitchFamily="34" charset="0"/>
              <a:buChar char="•"/>
            </a:pPr>
            <a:r>
              <a:rPr lang="en-GB" sz="2000" b="1" dirty="0"/>
              <a:t>Do you satisfy eligibility requirements?</a:t>
            </a:r>
          </a:p>
          <a:p>
            <a:pPr marL="1004888" lvl="1" indent="-285750">
              <a:buFont typeface="Arial" panose="020B0604020202020204" pitchFamily="34" charset="0"/>
              <a:buChar char="•"/>
            </a:pPr>
            <a:r>
              <a:rPr lang="en-GB" sz="2000" b="1" dirty="0"/>
              <a:t>Are </a:t>
            </a:r>
            <a:r>
              <a:rPr lang="en-GB" sz="2000" b="1" u="sng" dirty="0"/>
              <a:t>all</a:t>
            </a:r>
            <a:r>
              <a:rPr lang="en-GB" sz="2000" b="1" dirty="0"/>
              <a:t> the requested documents attached?</a:t>
            </a:r>
          </a:p>
          <a:p>
            <a:pPr marL="1004888" lvl="1" indent="-285750">
              <a:buFont typeface="Arial" panose="020B0604020202020204" pitchFamily="34" charset="0"/>
              <a:buChar char="•"/>
            </a:pPr>
            <a:r>
              <a:rPr lang="en-GB" sz="2000" b="1" dirty="0"/>
              <a:t>Have </a:t>
            </a:r>
            <a:r>
              <a:rPr lang="en-GB" sz="2000" b="1" u="sng" dirty="0"/>
              <a:t>all</a:t>
            </a:r>
            <a:r>
              <a:rPr lang="en-GB" sz="2000" b="1" dirty="0"/>
              <a:t> documents been signed by </a:t>
            </a:r>
            <a:r>
              <a:rPr lang="en-GB" sz="2000" b="1" u="sng" dirty="0"/>
              <a:t>all</a:t>
            </a:r>
            <a:r>
              <a:rPr lang="en-GB" sz="2000" b="1" dirty="0"/>
              <a:t> relevant parties?</a:t>
            </a:r>
          </a:p>
          <a:p>
            <a:pPr marL="285750" indent="-285750">
              <a:buFont typeface="Arial" panose="020B0604020202020204" pitchFamily="34" charset="0"/>
              <a:buChar char="•"/>
            </a:pPr>
            <a:r>
              <a:rPr lang="en-GB" sz="2000" dirty="0"/>
              <a:t>Submit documents that are readable.</a:t>
            </a:r>
          </a:p>
          <a:p>
            <a:pPr marL="285750" indent="-285750">
              <a:buFont typeface="Arial" panose="020B0604020202020204" pitchFamily="34" charset="0"/>
              <a:buChar char="•"/>
            </a:pPr>
            <a:r>
              <a:rPr lang="en-GB" sz="2000" dirty="0"/>
              <a:t>Finalize your application and submit before the deadline. Late submissions are non-compliant and will be rejected!</a:t>
            </a:r>
          </a:p>
          <a:p>
            <a:pPr marL="285750" indent="-285750">
              <a:buFont typeface="Arial" panose="020B0604020202020204" pitchFamily="34" charset="0"/>
              <a:buChar char="•"/>
            </a:pPr>
            <a:r>
              <a:rPr lang="en-GB" sz="2000" dirty="0"/>
              <a:t>In case of doubt, use the clarification function on the online application portal.</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3090133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514" y="927193"/>
            <a:ext cx="8325589" cy="758487"/>
          </a:xfrm>
        </p:spPr>
        <p:txBody>
          <a:bodyPr/>
          <a:lstStyle/>
          <a:p>
            <a:pPr lvl="0" fontAlgn="auto">
              <a:spcBef>
                <a:spcPts val="0"/>
              </a:spcBef>
              <a:spcAft>
                <a:spcPts val="0"/>
              </a:spcAft>
            </a:pPr>
            <a:r>
              <a:rPr lang="en-GB" sz="2400" dirty="0">
                <a:solidFill>
                  <a:schemeClr val="accent2"/>
                </a:solidFill>
                <a:latin typeface="+mn-lt"/>
                <a:sym typeface="Arial"/>
              </a:rPr>
              <a:t>Contact</a:t>
            </a:r>
            <a:endParaRPr lang="en-GB" sz="2400" dirty="0">
              <a:solidFill>
                <a:schemeClr val="accent2"/>
              </a:solidFill>
              <a:latin typeface="+mn-lt"/>
            </a:endParaRPr>
          </a:p>
        </p:txBody>
      </p:sp>
      <p:pic>
        <p:nvPicPr>
          <p:cNvPr id="4098" name="Picture 2" descr="E-Mail Transparent Background | PNG M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89471" y="2631501"/>
            <a:ext cx="1762205" cy="176220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876452" y="3285710"/>
            <a:ext cx="2770154" cy="1107996"/>
          </a:xfrm>
          <a:prstGeom prst="rect">
            <a:avLst/>
          </a:prstGeom>
          <a:noFill/>
        </p:spPr>
        <p:txBody>
          <a:bodyPr wrap="square" rtlCol="0">
            <a:spAutoFit/>
          </a:bodyPr>
          <a:lstStyle/>
          <a:p>
            <a:r>
              <a:rPr lang="en-GB" sz="2400" dirty="0">
                <a:solidFill>
                  <a:schemeClr val="accent2"/>
                </a:solidFill>
                <a:latin typeface="+mj-lt"/>
                <a:hlinkClick r:id="rId3"/>
              </a:rPr>
              <a:t>grants</a:t>
            </a:r>
            <a:r>
              <a:rPr lang="tr-TR" sz="2400" dirty="0">
                <a:solidFill>
                  <a:schemeClr val="accent2"/>
                </a:solidFill>
                <a:latin typeface="+mj-lt"/>
                <a:hlinkClick r:id="rId3"/>
              </a:rPr>
              <a:t>@icmpd.org</a:t>
            </a:r>
            <a:endParaRPr lang="tr-TR" sz="2400" dirty="0">
              <a:solidFill>
                <a:schemeClr val="accent2"/>
              </a:solidFill>
              <a:latin typeface="+mj-lt"/>
            </a:endParaRPr>
          </a:p>
          <a:p>
            <a:endParaRPr lang="tr-TR" dirty="0">
              <a:latin typeface="+mj-lt"/>
            </a:endParaRPr>
          </a:p>
          <a:p>
            <a:endParaRPr lang="tr-TR" dirty="0">
              <a:latin typeface="+mj-lt"/>
            </a:endParaRPr>
          </a:p>
          <a:p>
            <a:endParaRPr lang="en-GB" dirty="0">
              <a:latin typeface="+mj-lt"/>
            </a:endParaRPr>
          </a:p>
        </p:txBody>
      </p:sp>
      <p:sp>
        <p:nvSpPr>
          <p:cNvPr id="6" name="Date Placeholder 5">
            <a:extLst>
              <a:ext uri="{FF2B5EF4-FFF2-40B4-BE49-F238E27FC236}">
                <a16:creationId xmlns:a16="http://schemas.microsoft.com/office/drawing/2014/main" id="{87165080-5ADB-DBBB-6369-BD55CB6BBCF7}"/>
              </a:ext>
            </a:extLst>
          </p:cNvPr>
          <p:cNvSpPr>
            <a:spLocks noGrp="1"/>
          </p:cNvSpPr>
          <p:nvPr>
            <p:ph type="dt" sz="half" idx="6"/>
          </p:nvPr>
        </p:nvSpPr>
        <p:spPr/>
        <p:txBody>
          <a:bodyPr/>
          <a:lstStyle/>
          <a:p>
            <a:fld id="{1B50449B-1C94-4395-8F18-3F765FB236D4}" type="datetime1">
              <a:rPr lang="en-US" smtClean="0"/>
              <a:t>2/26/2024</a:t>
            </a:fld>
            <a:endParaRPr lang="en-US"/>
          </a:p>
        </p:txBody>
      </p:sp>
      <p:sp>
        <p:nvSpPr>
          <p:cNvPr id="7" name="Slide Number Placeholder 6">
            <a:extLst>
              <a:ext uri="{FF2B5EF4-FFF2-40B4-BE49-F238E27FC236}">
                <a16:creationId xmlns:a16="http://schemas.microsoft.com/office/drawing/2014/main" id="{7E78CA69-E35B-E0F9-BDE7-D00F86D60072}"/>
              </a:ext>
            </a:extLst>
          </p:cNvPr>
          <p:cNvSpPr>
            <a:spLocks noGrp="1"/>
          </p:cNvSpPr>
          <p:nvPr>
            <p:ph type="sldNum" sz="quarter" idx="7"/>
          </p:nvPr>
        </p:nvSpPr>
        <p:spPr/>
        <p:txBody>
          <a:bodyPr/>
          <a:lstStyle/>
          <a:p>
            <a:pPr marL="32579">
              <a:lnSpc>
                <a:spcPts val="1142"/>
              </a:lnSpc>
            </a:pPr>
            <a:fld id="{81D60167-4931-47E6-BA6A-407CBD079E47}" type="slidenum">
              <a:rPr lang="en-GB" smtClean="0"/>
              <a:pPr marL="32579">
                <a:lnSpc>
                  <a:spcPts val="1142"/>
                </a:lnSpc>
              </a:pPr>
              <a:t>32</a:t>
            </a:fld>
            <a:endParaRPr lang="en-GB" dirty="0"/>
          </a:p>
        </p:txBody>
      </p:sp>
    </p:spTree>
    <p:extLst>
      <p:ext uri="{BB962C8B-B14F-4D97-AF65-F5344CB8AC3E}">
        <p14:creationId xmlns:p14="http://schemas.microsoft.com/office/powerpoint/2010/main" val="12932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19150" y="908050"/>
            <a:ext cx="8324850" cy="758825"/>
          </a:xfrm>
        </p:spPr>
        <p:txBody>
          <a:bodyPr/>
          <a:lstStyle/>
          <a:p>
            <a:r>
              <a:rPr lang="en-GB" dirty="0"/>
              <a:t>Questions &amp; Answers</a:t>
            </a:r>
          </a:p>
        </p:txBody>
      </p:sp>
    </p:spTree>
    <p:extLst>
      <p:ext uri="{BB962C8B-B14F-4D97-AF65-F5344CB8AC3E}">
        <p14:creationId xmlns:p14="http://schemas.microsoft.com/office/powerpoint/2010/main" val="1990506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Timeline</a:t>
            </a:r>
          </a:p>
        </p:txBody>
      </p:sp>
      <p:graphicFrame>
        <p:nvGraphicFramePr>
          <p:cNvPr id="4" name="Table 3"/>
          <p:cNvGraphicFramePr>
            <a:graphicFrameLocks noGrp="1"/>
          </p:cNvGraphicFramePr>
          <p:nvPr>
            <p:extLst>
              <p:ext uri="{D42A27DB-BD31-4B8C-83A1-F6EECF244321}">
                <p14:modId xmlns:p14="http://schemas.microsoft.com/office/powerpoint/2010/main" val="319361973"/>
              </p:ext>
            </p:extLst>
          </p:nvPr>
        </p:nvGraphicFramePr>
        <p:xfrm>
          <a:off x="540000" y="1667206"/>
          <a:ext cx="8277748" cy="4659003"/>
        </p:xfrm>
        <a:graphic>
          <a:graphicData uri="http://schemas.openxmlformats.org/drawingml/2006/table">
            <a:tbl>
              <a:tblPr>
                <a:tableStyleId>{5DA37D80-6434-44D0-A028-1B22A696006F}</a:tableStyleId>
              </a:tblPr>
              <a:tblGrid>
                <a:gridCol w="5592081">
                  <a:extLst>
                    <a:ext uri="{9D8B030D-6E8A-4147-A177-3AD203B41FA5}">
                      <a16:colId xmlns:a16="http://schemas.microsoft.com/office/drawing/2014/main" val="3860188349"/>
                    </a:ext>
                  </a:extLst>
                </a:gridCol>
                <a:gridCol w="2685667">
                  <a:extLst>
                    <a:ext uri="{9D8B030D-6E8A-4147-A177-3AD203B41FA5}">
                      <a16:colId xmlns:a16="http://schemas.microsoft.com/office/drawing/2014/main" val="1622768521"/>
                    </a:ext>
                  </a:extLst>
                </a:gridCol>
              </a:tblGrid>
              <a:tr h="641223">
                <a:tc>
                  <a:txBody>
                    <a:bodyPr/>
                    <a:lstStyle/>
                    <a:p>
                      <a:pPr marL="0" lvl="0" indent="0">
                        <a:lnSpc>
                          <a:spcPct val="150000"/>
                        </a:lnSpc>
                        <a:spcAft>
                          <a:spcPts val="0"/>
                        </a:spcAft>
                        <a:buFont typeface="+mj-lt"/>
                        <a:buNone/>
                      </a:pPr>
                      <a:r>
                        <a:rPr lang="en-GB" sz="1400" b="1" dirty="0">
                          <a:solidFill>
                            <a:schemeClr val="accent2"/>
                          </a:solidFill>
                          <a:effectLst/>
                        </a:rPr>
                        <a:t>1.</a:t>
                      </a:r>
                      <a:r>
                        <a:rPr lang="en-GB" sz="1400" b="1" baseline="0" dirty="0">
                          <a:solidFill>
                            <a:schemeClr val="accent2"/>
                          </a:solidFill>
                          <a:effectLst/>
                        </a:rPr>
                        <a:t> </a:t>
                      </a:r>
                      <a:r>
                        <a:rPr lang="en-GB" sz="1400" b="1" dirty="0">
                          <a:solidFill>
                            <a:schemeClr val="accent2"/>
                          </a:solidFill>
                          <a:effectLst/>
                        </a:rPr>
                        <a:t>Online information session for interested organisations</a:t>
                      </a:r>
                      <a:endParaRPr lang="en-GB" sz="14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r">
                        <a:lnSpc>
                          <a:spcPct val="150000"/>
                        </a:lnSpc>
                        <a:spcBef>
                          <a:spcPts val="40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27 February 2024</a:t>
                      </a:r>
                    </a:p>
                    <a:p>
                      <a:pPr algn="r">
                        <a:lnSpc>
                          <a:spcPct val="150000"/>
                        </a:lnSpc>
                        <a:spcBef>
                          <a:spcPts val="40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11:00h Vienna local time</a:t>
                      </a:r>
                    </a:p>
                  </a:txBody>
                  <a:tcPr marL="68580" marR="68580" marT="0" marB="0">
                    <a:noFill/>
                  </a:tcPr>
                </a:tc>
                <a:extLst>
                  <a:ext uri="{0D108BD9-81ED-4DB2-BD59-A6C34878D82A}">
                    <a16:rowId xmlns:a16="http://schemas.microsoft.com/office/drawing/2014/main" val="2506353302"/>
                  </a:ext>
                </a:extLst>
              </a:tr>
              <a:tr h="591703">
                <a:tc>
                  <a:txBody>
                    <a:bodyPr/>
                    <a:lstStyle/>
                    <a:p>
                      <a:pPr marL="0" lvl="0" indent="0">
                        <a:lnSpc>
                          <a:spcPct val="150000"/>
                        </a:lnSpc>
                        <a:spcAft>
                          <a:spcPts val="0"/>
                        </a:spcAft>
                        <a:buFont typeface="+mj-lt"/>
                        <a:buNone/>
                      </a:pPr>
                      <a:r>
                        <a:rPr lang="en-GB" sz="1400" b="1" dirty="0">
                          <a:solidFill>
                            <a:schemeClr val="accent2"/>
                          </a:solidFill>
                          <a:effectLst/>
                        </a:rPr>
                        <a:t>2. Deadline for requesting any clarifications from the Contracting Authority</a:t>
                      </a:r>
                      <a:endParaRPr lang="en-GB" sz="14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r">
                        <a:lnSpc>
                          <a:spcPct val="150000"/>
                        </a:lnSpc>
                        <a:spcBef>
                          <a:spcPts val="400"/>
                        </a:spcBef>
                        <a:spcAft>
                          <a:spcPts val="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 March 2024</a:t>
                      </a:r>
                    </a:p>
                  </a:txBody>
                  <a:tcPr marL="68580" marR="68580" marT="0" marB="0">
                    <a:noFill/>
                  </a:tcPr>
                </a:tc>
                <a:extLst>
                  <a:ext uri="{0D108BD9-81ED-4DB2-BD59-A6C34878D82A}">
                    <a16:rowId xmlns:a16="http://schemas.microsoft.com/office/drawing/2014/main" val="1569597243"/>
                  </a:ext>
                </a:extLst>
              </a:tr>
              <a:tr h="591703">
                <a:tc>
                  <a:txBody>
                    <a:bodyPr/>
                    <a:lstStyle/>
                    <a:p>
                      <a:pPr marL="0" lvl="0" indent="0">
                        <a:lnSpc>
                          <a:spcPct val="150000"/>
                        </a:lnSpc>
                        <a:spcAft>
                          <a:spcPts val="0"/>
                        </a:spcAft>
                        <a:buFont typeface="+mj-lt"/>
                        <a:buNone/>
                      </a:pPr>
                      <a:r>
                        <a:rPr lang="en-GB" sz="1400" b="1" dirty="0">
                          <a:solidFill>
                            <a:schemeClr val="accent2"/>
                          </a:solidFill>
                          <a:effectLst/>
                        </a:rPr>
                        <a:t>3.</a:t>
                      </a:r>
                      <a:r>
                        <a:rPr lang="en-GB" sz="1400" b="1" baseline="0" dirty="0">
                          <a:solidFill>
                            <a:schemeClr val="accent2"/>
                          </a:solidFill>
                          <a:effectLst/>
                        </a:rPr>
                        <a:t> </a:t>
                      </a:r>
                      <a:r>
                        <a:rPr lang="en-GB" sz="1400" b="1" dirty="0">
                          <a:solidFill>
                            <a:schemeClr val="accent2"/>
                          </a:solidFill>
                          <a:effectLst/>
                        </a:rPr>
                        <a:t>Last date on which clarifications are issued by the Contracting Authority</a:t>
                      </a:r>
                      <a:endParaRPr lang="en-GB" sz="14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r">
                        <a:lnSpc>
                          <a:spcPct val="150000"/>
                        </a:lnSpc>
                        <a:spcBef>
                          <a:spcPts val="400"/>
                        </a:spcBef>
                        <a:spcAft>
                          <a:spcPts val="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26 March 2024</a:t>
                      </a:r>
                    </a:p>
                  </a:txBody>
                  <a:tcPr marL="68580" marR="68580" marT="0" marB="0">
                    <a:noFill/>
                  </a:tcPr>
                </a:tc>
                <a:extLst>
                  <a:ext uri="{0D108BD9-81ED-4DB2-BD59-A6C34878D82A}">
                    <a16:rowId xmlns:a16="http://schemas.microsoft.com/office/drawing/2014/main" val="2983453969"/>
                  </a:ext>
                </a:extLst>
              </a:tr>
              <a:tr h="878418">
                <a:tc>
                  <a:txBody>
                    <a:bodyPr/>
                    <a:lstStyle/>
                    <a:p>
                      <a:pPr marL="0" lvl="0" indent="0">
                        <a:lnSpc>
                          <a:spcPct val="150000"/>
                        </a:lnSpc>
                        <a:spcAft>
                          <a:spcPts val="0"/>
                        </a:spcAft>
                        <a:buFont typeface="+mj-lt"/>
                        <a:buNone/>
                      </a:pPr>
                      <a:r>
                        <a:rPr lang="en-GB" sz="1400" b="1" dirty="0">
                          <a:solidFill>
                            <a:schemeClr val="accent2"/>
                          </a:solidFill>
                          <a:effectLst/>
                        </a:rPr>
                        <a:t>4. Deadline for submission of applications</a:t>
                      </a:r>
                      <a:endParaRPr lang="en-GB" sz="14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r">
                        <a:lnSpc>
                          <a:spcPct val="150000"/>
                        </a:lnSpc>
                        <a:spcBef>
                          <a:spcPts val="40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04 April 2024</a:t>
                      </a:r>
                    </a:p>
                    <a:p>
                      <a:pPr algn="r">
                        <a:lnSpc>
                          <a:spcPct val="150000"/>
                        </a:lnSpc>
                        <a:spcBef>
                          <a:spcPts val="40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17:00h Vienna local time</a:t>
                      </a:r>
                    </a:p>
                  </a:txBody>
                  <a:tcPr marL="68580" marR="68580" marT="0" marB="0">
                    <a:noFill/>
                  </a:tcPr>
                </a:tc>
                <a:extLst>
                  <a:ext uri="{0D108BD9-81ED-4DB2-BD59-A6C34878D82A}">
                    <a16:rowId xmlns:a16="http://schemas.microsoft.com/office/drawing/2014/main" val="1400834558"/>
                  </a:ext>
                </a:extLst>
              </a:tr>
              <a:tr h="545283">
                <a:tc>
                  <a:txBody>
                    <a:bodyPr/>
                    <a:lstStyle/>
                    <a:p>
                      <a:pPr marL="0" lvl="0" indent="0">
                        <a:lnSpc>
                          <a:spcPct val="150000"/>
                        </a:lnSpc>
                        <a:spcAft>
                          <a:spcPts val="0"/>
                        </a:spcAft>
                        <a:buFont typeface="+mj-lt"/>
                        <a:buNone/>
                      </a:pPr>
                      <a:r>
                        <a:rPr lang="en-GB" sz="1400" b="1" dirty="0">
                          <a:solidFill>
                            <a:schemeClr val="accent2"/>
                          </a:solidFill>
                          <a:effectLst/>
                        </a:rPr>
                        <a:t>5. Administrative and eligibility check </a:t>
                      </a:r>
                      <a:endParaRPr lang="en-GB" sz="14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r">
                        <a:lnSpc>
                          <a:spcPct val="150000"/>
                        </a:lnSpc>
                        <a:spcBef>
                          <a:spcPts val="400"/>
                        </a:spcBef>
                        <a:spcAft>
                          <a:spcPts val="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April - May 2024 </a:t>
                      </a:r>
                    </a:p>
                  </a:txBody>
                  <a:tcPr marL="68580" marR="68580" marT="0" marB="0">
                    <a:noFill/>
                  </a:tcPr>
                </a:tc>
                <a:extLst>
                  <a:ext uri="{0D108BD9-81ED-4DB2-BD59-A6C34878D82A}">
                    <a16:rowId xmlns:a16="http://schemas.microsoft.com/office/drawing/2014/main" val="3790495566"/>
                  </a:ext>
                </a:extLst>
              </a:tr>
              <a:tr h="545283">
                <a:tc>
                  <a:txBody>
                    <a:bodyPr/>
                    <a:lstStyle/>
                    <a:p>
                      <a:pPr marL="0" lvl="0" indent="0">
                        <a:lnSpc>
                          <a:spcPct val="150000"/>
                        </a:lnSpc>
                        <a:spcAft>
                          <a:spcPts val="0"/>
                        </a:spcAft>
                        <a:buFont typeface="+mj-lt"/>
                        <a:buNone/>
                      </a:pPr>
                      <a:r>
                        <a:rPr lang="en-GB" sz="1400" b="1" dirty="0">
                          <a:solidFill>
                            <a:schemeClr val="accent2"/>
                          </a:solidFill>
                          <a:effectLst/>
                        </a:rPr>
                        <a:t>6. Evaluation Committee meetings </a:t>
                      </a:r>
                      <a:endParaRPr lang="en-GB" sz="14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r" defTabSz="914400" rtl="0" eaLnBrk="1" latinLnBrk="0" hangingPunct="1">
                        <a:lnSpc>
                          <a:spcPct val="150000"/>
                        </a:lnSpc>
                        <a:spcBef>
                          <a:spcPts val="400"/>
                        </a:spcBef>
                        <a:spcAft>
                          <a:spcPts val="0"/>
                        </a:spcAft>
                      </a:pPr>
                      <a:r>
                        <a:rPr lang="en-GB" sz="14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April - May 2024 </a:t>
                      </a:r>
                    </a:p>
                  </a:txBody>
                  <a:tcPr marL="68580" marR="68580" marT="0" marB="0">
                    <a:noFill/>
                  </a:tcPr>
                </a:tc>
                <a:extLst>
                  <a:ext uri="{0D108BD9-81ED-4DB2-BD59-A6C34878D82A}">
                    <a16:rowId xmlns:a16="http://schemas.microsoft.com/office/drawing/2014/main" val="2359231475"/>
                  </a:ext>
                </a:extLst>
              </a:tr>
              <a:tr h="409114">
                <a:tc>
                  <a:txBody>
                    <a:bodyPr/>
                    <a:lstStyle/>
                    <a:p>
                      <a:pPr marL="0" lvl="0" indent="0">
                        <a:lnSpc>
                          <a:spcPct val="150000"/>
                        </a:lnSpc>
                        <a:spcAft>
                          <a:spcPts val="0"/>
                        </a:spcAft>
                        <a:buFont typeface="+mj-lt"/>
                        <a:buNone/>
                      </a:pPr>
                      <a:r>
                        <a:rPr lang="en-GB" sz="1400" b="1" dirty="0">
                          <a:solidFill>
                            <a:schemeClr val="accent2"/>
                          </a:solidFill>
                          <a:effectLst/>
                        </a:rPr>
                        <a:t>7. Signature of Grant Contract </a:t>
                      </a:r>
                      <a:endParaRPr lang="en-GB" sz="14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r">
                        <a:lnSpc>
                          <a:spcPct val="150000"/>
                        </a:lnSpc>
                        <a:spcBef>
                          <a:spcPts val="400"/>
                        </a:spcBef>
                        <a:spcAft>
                          <a:spcPts val="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June 2024</a:t>
                      </a:r>
                    </a:p>
                  </a:txBody>
                  <a:tcPr marL="68580" marR="68580" marT="0" marB="0">
                    <a:noFill/>
                  </a:tcPr>
                </a:tc>
                <a:extLst>
                  <a:ext uri="{0D108BD9-81ED-4DB2-BD59-A6C34878D82A}">
                    <a16:rowId xmlns:a16="http://schemas.microsoft.com/office/drawing/2014/main" val="3542817628"/>
                  </a:ext>
                </a:extLst>
              </a:tr>
              <a:tr h="409114">
                <a:tc>
                  <a:txBody>
                    <a:bodyPr/>
                    <a:lstStyle/>
                    <a:p>
                      <a:pPr marL="0" marR="0" lvl="0" indent="0" algn="l" defTabSz="914400" rtl="0" eaLnBrk="1" fontAlgn="auto" latinLnBrk="0" hangingPunct="1">
                        <a:lnSpc>
                          <a:spcPct val="150000"/>
                        </a:lnSpc>
                        <a:spcBef>
                          <a:spcPts val="0"/>
                        </a:spcBef>
                        <a:spcAft>
                          <a:spcPts val="0"/>
                        </a:spcAft>
                        <a:buClrTx/>
                        <a:buSzTx/>
                        <a:buFont typeface="+mj-lt"/>
                        <a:buNone/>
                        <a:tabLst/>
                        <a:defRPr/>
                      </a:pPr>
                      <a:r>
                        <a:rPr lang="en-GB" sz="1400" b="1" dirty="0">
                          <a:solidFill>
                            <a:schemeClr val="accent2"/>
                          </a:solidFill>
                          <a:effectLst/>
                        </a:rPr>
                        <a:t>7. </a:t>
                      </a:r>
                      <a:r>
                        <a:rPr lang="en-US" sz="1400" b="1" dirty="0">
                          <a:solidFill>
                            <a:schemeClr val="accent2"/>
                          </a:solidFill>
                          <a:effectLst/>
                        </a:rPr>
                        <a:t>Latest possible end of implementation </a:t>
                      </a:r>
                      <a:endParaRPr lang="en-GB" sz="14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r">
                        <a:lnSpc>
                          <a:spcPct val="150000"/>
                        </a:lnSpc>
                        <a:spcBef>
                          <a:spcPts val="400"/>
                        </a:spcBef>
                        <a:spcAft>
                          <a:spcPts val="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June 2025</a:t>
                      </a:r>
                    </a:p>
                  </a:txBody>
                  <a:tcPr marL="68580" marR="68580" marT="0" marB="0">
                    <a:noFill/>
                  </a:tcPr>
                </a:tc>
                <a:extLst>
                  <a:ext uri="{0D108BD9-81ED-4DB2-BD59-A6C34878D82A}">
                    <a16:rowId xmlns:a16="http://schemas.microsoft.com/office/drawing/2014/main" val="3983183926"/>
                  </a:ext>
                </a:extLst>
              </a:tr>
            </a:tbl>
          </a:graphicData>
        </a:graphic>
      </p:graphicFrame>
    </p:spTree>
    <p:extLst>
      <p:ext uri="{BB962C8B-B14F-4D97-AF65-F5344CB8AC3E}">
        <p14:creationId xmlns:p14="http://schemas.microsoft.com/office/powerpoint/2010/main" val="1593501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1"/>
            <a:ext cx="8370931" cy="504056"/>
          </a:xfrm>
        </p:spPr>
        <p:txBody>
          <a:bodyPr/>
          <a:lstStyle/>
          <a:p>
            <a:r>
              <a:rPr lang="en-GB" dirty="0"/>
              <a:t>Technical part - Objectives of the Call</a:t>
            </a:r>
          </a:p>
        </p:txBody>
      </p:sp>
      <p:sp>
        <p:nvSpPr>
          <p:cNvPr id="3" name="Content Placeholder 2"/>
          <p:cNvSpPr>
            <a:spLocks noGrp="1"/>
          </p:cNvSpPr>
          <p:nvPr>
            <p:ph idx="1"/>
          </p:nvPr>
        </p:nvSpPr>
        <p:spPr>
          <a:xfrm>
            <a:off x="521550" y="1628800"/>
            <a:ext cx="8370930" cy="4968552"/>
          </a:xfrm>
        </p:spPr>
        <p:txBody>
          <a:bodyPr/>
          <a:lstStyle/>
          <a:p>
            <a:pPr algn="just"/>
            <a:endParaRPr lang="en-US" sz="2000" b="1" dirty="0">
              <a:latin typeface="+mj-lt"/>
            </a:endParaRPr>
          </a:p>
          <a:p>
            <a:pPr algn="just"/>
            <a:r>
              <a:rPr lang="en-US" sz="2000" b="1" dirty="0">
                <a:latin typeface="+mj-lt"/>
              </a:rPr>
              <a:t>The 1st Call for Proposals </a:t>
            </a:r>
            <a:r>
              <a:rPr lang="en-US" sz="2000" dirty="0">
                <a:latin typeface="+mj-lt"/>
              </a:rPr>
              <a:t>is launched as part of Component 3 of the </a:t>
            </a:r>
            <a:r>
              <a:rPr lang="en-US" sz="2000" dirty="0" err="1">
                <a:latin typeface="+mj-lt"/>
              </a:rPr>
              <a:t>STREAMinG</a:t>
            </a:r>
            <a:r>
              <a:rPr lang="en-US" sz="2000" dirty="0">
                <a:latin typeface="+mj-lt"/>
              </a:rPr>
              <a:t> 2 project, with direct support from the European Union. The initiative aims to facilitate the reintegration of returning migrants, extend assistance to vulnerable members of local communities affected by migration, and advance women's empowerment through dedicated support from civil society organizations.</a:t>
            </a:r>
            <a:r>
              <a:rPr lang="en-GB" sz="2000" dirty="0">
                <a:latin typeface="+mj-lt"/>
              </a:rPr>
              <a:t> </a:t>
            </a:r>
            <a:r>
              <a:rPr lang="en-US" sz="2000" dirty="0">
                <a:latin typeface="+mj-lt"/>
              </a:rPr>
              <a:t>Moreover, the initiative envisages strengthening the capabilities of Georgian CSOs, enhancing their involvement in migration policy dialogue and cooperation, fostering closer collaboration with local authorities, and encouraging increased engagement from Georgian diaspora organizations. </a:t>
            </a:r>
            <a:endParaRPr lang="en-GB" i="1" dirty="0">
              <a:latin typeface="+mj-lt"/>
            </a:endParaRPr>
          </a:p>
        </p:txBody>
      </p:sp>
    </p:spTree>
    <p:extLst>
      <p:ext uri="{BB962C8B-B14F-4D97-AF65-F5344CB8AC3E}">
        <p14:creationId xmlns:p14="http://schemas.microsoft.com/office/powerpoint/2010/main" val="191478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71272-125C-CAF4-5054-0B5F906EA879}"/>
              </a:ext>
            </a:extLst>
          </p:cNvPr>
          <p:cNvSpPr>
            <a:spLocks noGrp="1"/>
          </p:cNvSpPr>
          <p:nvPr>
            <p:ph type="title" idx="4294967295"/>
          </p:nvPr>
        </p:nvSpPr>
        <p:spPr>
          <a:xfrm>
            <a:off x="521549" y="908720"/>
            <a:ext cx="8370931" cy="758487"/>
          </a:xfrm>
        </p:spPr>
        <p:txBody>
          <a:bodyPr/>
          <a:lstStyle/>
          <a:p>
            <a:r>
              <a:rPr lang="en-GB" dirty="0"/>
              <a:t>Technical part - Objectives of the Call</a:t>
            </a:r>
          </a:p>
        </p:txBody>
      </p:sp>
      <p:sp>
        <p:nvSpPr>
          <p:cNvPr id="3" name="Content Placeholder 2">
            <a:extLst>
              <a:ext uri="{FF2B5EF4-FFF2-40B4-BE49-F238E27FC236}">
                <a16:creationId xmlns:a16="http://schemas.microsoft.com/office/drawing/2014/main" id="{59FC44A6-AB91-ECFF-7DD6-E7B8A8DDFF08}"/>
              </a:ext>
            </a:extLst>
          </p:cNvPr>
          <p:cNvSpPr>
            <a:spLocks noGrp="1"/>
          </p:cNvSpPr>
          <p:nvPr>
            <p:ph idx="1"/>
          </p:nvPr>
        </p:nvSpPr>
        <p:spPr/>
        <p:txBody>
          <a:bodyPr/>
          <a:lstStyle/>
          <a:p>
            <a:pPr algn="just"/>
            <a:r>
              <a:rPr lang="en-US" sz="2400" b="1" dirty="0"/>
              <a:t>General objective:</a:t>
            </a:r>
            <a:r>
              <a:rPr lang="en-US" sz="2400" dirty="0"/>
              <a:t> </a:t>
            </a:r>
          </a:p>
          <a:p>
            <a:pPr marL="342900" indent="-342900" algn="just">
              <a:buFont typeface="Wingdings" panose="05000000000000000000" pitchFamily="2" charset="2"/>
              <a:buChar char="Ø"/>
            </a:pPr>
            <a:r>
              <a:rPr lang="en-US" sz="2000" dirty="0">
                <a:solidFill>
                  <a:srgbClr val="3E3B3B"/>
                </a:solidFill>
                <a:latin typeface="Calibri" panose="020F0502020204030204" pitchFamily="34" charset="0"/>
                <a:cs typeface="Times New Roman" panose="02020603050405020304" pitchFamily="18" charset="0"/>
              </a:rPr>
              <a:t>To facilitate the dignified return and reintegration of returned Georgian migrants, support building more inclusive and resilient local communities affected by migration, while empowering civil society organizations to actively contribute to migration solutions and overall policy development.</a:t>
            </a:r>
          </a:p>
          <a:p>
            <a:pPr algn="just"/>
            <a:endParaRPr lang="en-US" sz="2400" dirty="0"/>
          </a:p>
          <a:p>
            <a:pPr algn="just"/>
            <a:endParaRPr lang="en-GB" sz="1800" dirty="0"/>
          </a:p>
          <a:p>
            <a:endParaRPr lang="en-GB" dirty="0"/>
          </a:p>
        </p:txBody>
      </p:sp>
    </p:spTree>
    <p:extLst>
      <p:ext uri="{BB962C8B-B14F-4D97-AF65-F5344CB8AC3E}">
        <p14:creationId xmlns:p14="http://schemas.microsoft.com/office/powerpoint/2010/main" val="3663646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Specific objectives</a:t>
            </a:r>
            <a:br>
              <a:rPr lang="en-GB" dirty="0"/>
            </a:br>
            <a:r>
              <a:rPr lang="en-GB" sz="2000" dirty="0"/>
              <a:t>Priority areas:</a:t>
            </a:r>
            <a:endParaRPr lang="en-GB" dirty="0"/>
          </a:p>
        </p:txBody>
      </p:sp>
      <p:sp>
        <p:nvSpPr>
          <p:cNvPr id="3" name="Content Placeholder 2"/>
          <p:cNvSpPr>
            <a:spLocks noGrp="1"/>
          </p:cNvSpPr>
          <p:nvPr>
            <p:ph idx="1"/>
          </p:nvPr>
        </p:nvSpPr>
        <p:spPr>
          <a:xfrm>
            <a:off x="521549" y="1772816"/>
            <a:ext cx="8082898" cy="4678433"/>
          </a:xfrm>
        </p:spPr>
        <p:txBody>
          <a:bodyPr/>
          <a:lstStyle/>
          <a:p>
            <a:pPr marL="1078162" lvl="2" indent="-457200" algn="just">
              <a:buFont typeface="+mj-lt"/>
              <a:buAutoNum type="arabicPeriod"/>
            </a:pPr>
            <a:r>
              <a:rPr lang="en-US" b="1" i="1" dirty="0">
                <a:solidFill>
                  <a:srgbClr val="3E3B3B"/>
                </a:solidFill>
                <a:latin typeface="Calibri" panose="020F0502020204030204" pitchFamily="34" charset="0"/>
                <a:cs typeface="Times New Roman" panose="02020603050405020304" pitchFamily="18" charset="0"/>
              </a:rPr>
              <a:t>Support Vulnerable Communities: </a:t>
            </a:r>
            <a:r>
              <a:rPr lang="en-US" dirty="0">
                <a:solidFill>
                  <a:srgbClr val="3E3B3B"/>
                </a:solidFill>
                <a:latin typeface="Calibri" panose="020F0502020204030204" pitchFamily="34" charset="0"/>
                <a:cs typeface="Times New Roman" panose="02020603050405020304" pitchFamily="18" charset="0"/>
              </a:rPr>
              <a:t>Extend assistance to individuals and groups at the local community level affected by migration, specifically addressing the challenges and needs of left-behind family members, encompassing children, women, and the elderly;</a:t>
            </a:r>
          </a:p>
          <a:p>
            <a:pPr marL="1078162" lvl="2" indent="-457200" algn="just">
              <a:buFont typeface="+mj-lt"/>
              <a:buAutoNum type="arabicPeriod"/>
            </a:pPr>
            <a:r>
              <a:rPr lang="en-US" b="1" i="1" dirty="0">
                <a:solidFill>
                  <a:srgbClr val="3E3B3B"/>
                </a:solidFill>
                <a:latin typeface="Calibri" panose="020F0502020204030204" pitchFamily="34" charset="0"/>
                <a:cs typeface="Times New Roman" panose="02020603050405020304" pitchFamily="18" charset="0"/>
              </a:rPr>
              <a:t>Enhance Reintegration Awareness: </a:t>
            </a:r>
            <a:r>
              <a:rPr lang="en-US" dirty="0">
                <a:solidFill>
                  <a:srgbClr val="3E3B3B"/>
                </a:solidFill>
                <a:latin typeface="Calibri" panose="020F0502020204030204" pitchFamily="34" charset="0"/>
                <a:cs typeface="Times New Roman" panose="02020603050405020304" pitchFamily="18" charset="0"/>
              </a:rPr>
              <a:t>Raise awareness among returned migrants about available reintegration services. Encourage their active participation in income-generating projects and other initiatives aimed at improving their skills for sustainable livelihoods;</a:t>
            </a:r>
          </a:p>
          <a:p>
            <a:pPr marL="1078162" lvl="2" indent="-457200" algn="just">
              <a:buFont typeface="+mj-lt"/>
              <a:buAutoNum type="arabicPeriod"/>
            </a:pPr>
            <a:r>
              <a:rPr lang="en-US" b="1" i="1" dirty="0">
                <a:solidFill>
                  <a:srgbClr val="3E3B3B"/>
                </a:solidFill>
                <a:latin typeface="Calibri" panose="020F0502020204030204" pitchFamily="34" charset="0"/>
                <a:cs typeface="Times New Roman" panose="02020603050405020304" pitchFamily="18" charset="0"/>
              </a:rPr>
              <a:t>Foster Collaborative Networks: </a:t>
            </a:r>
            <a:r>
              <a:rPr lang="en-US" dirty="0">
                <a:solidFill>
                  <a:srgbClr val="3E3B3B"/>
                </a:solidFill>
                <a:latin typeface="Calibri" panose="020F0502020204030204" pitchFamily="34" charset="0"/>
                <a:cs typeface="Times New Roman" panose="02020603050405020304" pitchFamily="18" charset="0"/>
              </a:rPr>
              <a:t>Establish networks between regional/local CSOs and Georgian diaspora organizations abroad. Focus on providing support initiatives for employment and entrepreneurship, contributing to the reintegration of returning Georgian migrants;</a:t>
            </a:r>
          </a:p>
          <a:p>
            <a:pPr marL="342900" indent="-342900">
              <a:buFont typeface="+mj-lt"/>
              <a:buAutoNum type="arabicPeriod"/>
            </a:pPr>
            <a:endParaRPr lang="en-US" sz="1100" dirty="0">
              <a:solidFill>
                <a:srgbClr val="3E3B3B"/>
              </a:solidFill>
              <a:latin typeface="Calibri" panose="020F0502020204030204" pitchFamily="34" charset="0"/>
              <a:cs typeface="Times New Roman" panose="02020603050405020304" pitchFamily="18" charset="0"/>
            </a:endParaRPr>
          </a:p>
          <a:p>
            <a:endParaRPr lang="en-US" sz="1100" dirty="0">
              <a:solidFill>
                <a:srgbClr val="3E3B3B"/>
              </a:solidFill>
              <a:latin typeface="Calibri" panose="020F0502020204030204" pitchFamily="34" charset="0"/>
              <a:cs typeface="Times New Roman" panose="02020603050405020304" pitchFamily="18" charset="0"/>
            </a:endParaRPr>
          </a:p>
          <a:p>
            <a:pPr marL="342900" indent="-342900">
              <a:buFont typeface="+mj-lt"/>
              <a:buAutoNum type="arabicPeriod"/>
            </a:pPr>
            <a:endParaRPr lang="en-US" sz="1600" dirty="0">
              <a:solidFill>
                <a:srgbClr val="3E3B3B"/>
              </a:solidFill>
              <a:latin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919994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Priority areas</a:t>
            </a:r>
          </a:p>
        </p:txBody>
      </p:sp>
      <p:sp>
        <p:nvSpPr>
          <p:cNvPr id="3" name="Content Placeholder 2"/>
          <p:cNvSpPr>
            <a:spLocks noGrp="1"/>
          </p:cNvSpPr>
          <p:nvPr>
            <p:ph idx="1"/>
          </p:nvPr>
        </p:nvSpPr>
        <p:spPr>
          <a:xfrm>
            <a:off x="233516" y="1772816"/>
            <a:ext cx="8370931" cy="4678433"/>
          </a:xfrm>
        </p:spPr>
        <p:txBody>
          <a:bodyPr/>
          <a:lstStyle/>
          <a:p>
            <a:pPr marL="1078162" lvl="2" indent="-457200" algn="just">
              <a:buFont typeface="+mj-lt"/>
              <a:buAutoNum type="arabicPeriod" startAt="4"/>
            </a:pPr>
            <a:r>
              <a:rPr lang="en-US" b="1" i="1" dirty="0">
                <a:solidFill>
                  <a:srgbClr val="3E3B3B"/>
                </a:solidFill>
                <a:latin typeface="Calibri" panose="020F0502020204030204" pitchFamily="34" charset="0"/>
                <a:cs typeface="Times New Roman" panose="02020603050405020304" pitchFamily="18" charset="0"/>
              </a:rPr>
              <a:t>Support Migrant Families: </a:t>
            </a:r>
            <a:r>
              <a:rPr lang="en-US" dirty="0">
                <a:solidFill>
                  <a:srgbClr val="3E3B3B"/>
                </a:solidFill>
                <a:latin typeface="Calibri" panose="020F0502020204030204" pitchFamily="34" charset="0"/>
                <a:cs typeface="Times New Roman" panose="02020603050405020304" pitchFamily="18" charset="0"/>
              </a:rPr>
              <a:t>Implement initiatives to support households impacted by migration, with a specific emphasis on maximizing the economic impact of remittances. Develop targeted </a:t>
            </a:r>
            <a:r>
              <a:rPr lang="en-US" dirty="0" err="1">
                <a:solidFill>
                  <a:srgbClr val="3E3B3B"/>
                </a:solidFill>
                <a:latin typeface="Calibri" panose="020F0502020204030204" pitchFamily="34" charset="0"/>
                <a:cs typeface="Times New Roman" panose="02020603050405020304" pitchFamily="18" charset="0"/>
              </a:rPr>
              <a:t>programmes</a:t>
            </a:r>
            <a:r>
              <a:rPr lang="en-US" dirty="0">
                <a:solidFill>
                  <a:srgbClr val="3E3B3B"/>
                </a:solidFill>
                <a:latin typeface="Calibri" panose="020F0502020204030204" pitchFamily="34" charset="0"/>
                <a:cs typeface="Times New Roman" panose="02020603050405020304" pitchFamily="18" charset="0"/>
              </a:rPr>
              <a:t> that enhance financial literacy and promote investments to contribute to local economic development and household well-being.</a:t>
            </a:r>
          </a:p>
          <a:p>
            <a:pPr marL="1078162" lvl="2" indent="-457200" algn="just">
              <a:buFont typeface="+mj-lt"/>
              <a:buAutoNum type="arabicPeriod" startAt="4"/>
            </a:pPr>
            <a:r>
              <a:rPr lang="en-US" b="1" i="1" dirty="0">
                <a:solidFill>
                  <a:srgbClr val="3E3B3B"/>
                </a:solidFill>
                <a:latin typeface="Calibri" panose="020F0502020204030204" pitchFamily="34" charset="0"/>
                <a:cs typeface="Times New Roman" panose="02020603050405020304" pitchFamily="18" charset="0"/>
              </a:rPr>
              <a:t>Empower Women in Migration: </a:t>
            </a:r>
            <a:r>
              <a:rPr lang="en-US" dirty="0">
                <a:solidFill>
                  <a:srgbClr val="3E3B3B"/>
                </a:solidFill>
                <a:latin typeface="Calibri" panose="020F0502020204030204" pitchFamily="34" charset="0"/>
                <a:cs typeface="Times New Roman" panose="02020603050405020304" pitchFamily="18" charset="0"/>
              </a:rPr>
              <a:t>Promote and empower women through tailored initiatives addressing their specific concerns in the context of migration. Place special emphasis on rural areas, acknowledging that initiatives for women's empowerment can significantly influence community development.</a:t>
            </a:r>
            <a:endParaRPr lang="en-US" sz="1100" dirty="0">
              <a:solidFill>
                <a:srgbClr val="3E3B3B"/>
              </a:solidFill>
              <a:latin typeface="Calibri" panose="020F0502020204030204" pitchFamily="34" charset="0"/>
              <a:cs typeface="Times New Roman" panose="02020603050405020304" pitchFamily="18" charset="0"/>
            </a:endParaRPr>
          </a:p>
          <a:p>
            <a:endParaRPr lang="en-US" sz="1100" dirty="0">
              <a:solidFill>
                <a:srgbClr val="3E3B3B"/>
              </a:solidFill>
              <a:latin typeface="Calibri" panose="020F0502020204030204" pitchFamily="34" charset="0"/>
              <a:cs typeface="Times New Roman" panose="02020603050405020304" pitchFamily="18" charset="0"/>
            </a:endParaRPr>
          </a:p>
          <a:p>
            <a:pPr marL="358775" lvl="1" indent="0" algn="just">
              <a:spcBef>
                <a:spcPts val="0"/>
              </a:spcBef>
              <a:buNone/>
            </a:pPr>
            <a:r>
              <a:rPr lang="en-US" sz="1600" b="1" dirty="0">
                <a:solidFill>
                  <a:srgbClr val="3E3B3B"/>
                </a:solidFill>
                <a:latin typeface="Calibri" panose="020F0502020204030204" pitchFamily="34" charset="0"/>
                <a:cs typeface="Times New Roman" panose="02020603050405020304" pitchFamily="18" charset="0"/>
              </a:rPr>
              <a:t>Applications must relate to at least one of the priority areas mentioned above. It is crucial that all projects consider gender equality and human rights protection as cross-cutting issues within their initiatives. The project design and outcome should also contribute to the overall development efforts in Georgia.</a:t>
            </a:r>
            <a:endParaRPr lang="en-US" sz="1600" dirty="0">
              <a:solidFill>
                <a:srgbClr val="3E3B3B"/>
              </a:solidFill>
              <a:latin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518452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de-DE" dirty="0"/>
              <a:t>Scope of actions</a:t>
            </a:r>
            <a:endParaRPr lang="en-GB" dirty="0"/>
          </a:p>
        </p:txBody>
      </p:sp>
      <p:sp>
        <p:nvSpPr>
          <p:cNvPr id="3" name="Content Placeholder 2"/>
          <p:cNvSpPr>
            <a:spLocks noGrp="1"/>
          </p:cNvSpPr>
          <p:nvPr>
            <p:ph idx="1"/>
          </p:nvPr>
        </p:nvSpPr>
        <p:spPr/>
        <p:txBody>
          <a:bodyPr/>
          <a:lstStyle/>
          <a:p>
            <a:pPr marL="285750" indent="-285750" algn="just">
              <a:buFont typeface="Arial" panose="020B0604020202020204" pitchFamily="34" charset="0"/>
              <a:buChar char="•"/>
            </a:pPr>
            <a:r>
              <a:rPr lang="en-US" dirty="0"/>
              <a:t>Actions</a:t>
            </a:r>
            <a:r>
              <a:rPr lang="en-GB" dirty="0"/>
              <a:t> can</a:t>
            </a:r>
            <a:r>
              <a:rPr lang="en-US" dirty="0"/>
              <a:t> be implemented by a consortium of a maximum of three organizations jointly undertaking a project. Diaspora organizations are encouraged to participate as co-applicants in these actions.</a:t>
            </a:r>
          </a:p>
          <a:p>
            <a:pPr marL="285750" indent="-285750" algn="just">
              <a:buFont typeface="Arial" panose="020B0604020202020204" pitchFamily="34" charset="0"/>
              <a:buChar char="•"/>
            </a:pPr>
            <a:r>
              <a:rPr lang="en-US" dirty="0"/>
              <a:t>Applications must articulate Specific, Measurable, Achievable, Relevant, and Time-bound (SMART) objectives to ensure clarity and precision in project goals.</a:t>
            </a:r>
            <a:endParaRPr lang="en-GB" dirty="0"/>
          </a:p>
          <a:p>
            <a:pPr marL="285750" indent="-285750" algn="just">
              <a:buFont typeface="Arial" panose="020B0604020202020204" pitchFamily="34" charset="0"/>
              <a:buChar char="•"/>
            </a:pPr>
            <a:r>
              <a:rPr lang="en-US" dirty="0"/>
              <a:t>All actions must include a sustainability analysis, demonstrating the potential for continued impact beyond the action's timeline.</a:t>
            </a:r>
            <a:endParaRPr lang="ka-GE" dirty="0"/>
          </a:p>
          <a:p>
            <a:pPr algn="just"/>
            <a:r>
              <a:rPr lang="en-GB" b="1" dirty="0"/>
              <a:t>The following actions are particularly encouraged:</a:t>
            </a:r>
            <a:endParaRPr lang="en-GB" dirty="0"/>
          </a:p>
          <a:p>
            <a:pPr marL="285750" lvl="0" indent="-285750" algn="just">
              <a:buFont typeface="Wingdings" panose="05000000000000000000" pitchFamily="2" charset="2"/>
              <a:buChar char="Ø"/>
            </a:pPr>
            <a:r>
              <a:rPr lang="en-US" dirty="0"/>
              <a:t>Initiatives that promote close collaboration with local authorities, private sector </a:t>
            </a:r>
            <a:r>
              <a:rPr lang="en-US" dirty="0" err="1"/>
              <a:t>organi</a:t>
            </a:r>
            <a:r>
              <a:rPr lang="en-GB" dirty="0"/>
              <a:t>s</a:t>
            </a:r>
            <a:r>
              <a:rPr lang="en-US" dirty="0" err="1"/>
              <a:t>ations</a:t>
            </a:r>
            <a:r>
              <a:rPr lang="en-US" dirty="0"/>
              <a:t>, and diaspora </a:t>
            </a:r>
            <a:r>
              <a:rPr lang="en-US" dirty="0" err="1"/>
              <a:t>organisations</a:t>
            </a:r>
            <a:r>
              <a:rPr lang="en-US" dirty="0"/>
              <a:t>, along with cooperation projects and capacity-building activities.</a:t>
            </a:r>
          </a:p>
          <a:p>
            <a:pPr marL="285750" lvl="0" indent="-285750" algn="just">
              <a:buFont typeface="Wingdings" panose="05000000000000000000" pitchFamily="2" charset="2"/>
              <a:buChar char="Ø"/>
            </a:pPr>
            <a:r>
              <a:rPr lang="en-US" dirty="0"/>
              <a:t>Initiatives focusing on the promotion of gender equality and the empowerment of women, particularly in rural areas</a:t>
            </a:r>
            <a:r>
              <a:rPr lang="ka-GE" dirty="0"/>
              <a:t>.</a:t>
            </a:r>
            <a:endParaRPr lang="en-US" dirty="0"/>
          </a:p>
          <a:p>
            <a:pPr marL="285750" lvl="0" indent="-285750" algn="just">
              <a:buFont typeface="Wingdings" panose="05000000000000000000" pitchFamily="2" charset="2"/>
              <a:buChar char="Ø"/>
            </a:pPr>
            <a:r>
              <a:rPr lang="en-US" dirty="0"/>
              <a:t>Initiatives implemented in </a:t>
            </a:r>
            <a:r>
              <a:rPr lang="en-GB" dirty="0"/>
              <a:t>the </a:t>
            </a:r>
            <a:r>
              <a:rPr lang="en-US" dirty="0"/>
              <a:t>regions</a:t>
            </a:r>
            <a:r>
              <a:rPr lang="ka-GE" dirty="0"/>
              <a:t>,</a:t>
            </a:r>
            <a:r>
              <a:rPr lang="en-US" dirty="0"/>
              <a:t> outside of Tbilisi.</a:t>
            </a:r>
            <a:endParaRPr lang="ka-GE" dirty="0"/>
          </a:p>
          <a:p>
            <a:pPr marL="285750" lvl="0" indent="-285750" algn="just">
              <a:buFont typeface="Arial" panose="020B0604020202020204" pitchFamily="34" charset="0"/>
              <a:buChar char="•"/>
            </a:pPr>
            <a:endParaRPr lang="en-GB" dirty="0"/>
          </a:p>
        </p:txBody>
      </p:sp>
    </p:spTree>
    <p:extLst>
      <p:ext uri="{BB962C8B-B14F-4D97-AF65-F5344CB8AC3E}">
        <p14:creationId xmlns:p14="http://schemas.microsoft.com/office/powerpoint/2010/main" val="11960945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VQ7iUwmyQ06OoQX4UE7Ghw"/>
</p:tagLst>
</file>

<file path=ppt/theme/theme1.xml><?xml version="1.0" encoding="utf-8"?>
<a:theme xmlns:a="http://schemas.openxmlformats.org/drawingml/2006/main" name="Master_Template_EU_NEU">
  <a:themeElements>
    <a:clrScheme name="Designfarben 1">
      <a:dk1>
        <a:srgbClr val="FFFFFF"/>
      </a:dk1>
      <a:lt1>
        <a:srgbClr val="BFBFBF"/>
      </a:lt1>
      <a:dk2>
        <a:srgbClr val="F2F2F2"/>
      </a:dk2>
      <a:lt2>
        <a:srgbClr val="616365"/>
      </a:lt2>
      <a:accent1>
        <a:srgbClr val="FFB612"/>
      </a:accent1>
      <a:accent2>
        <a:srgbClr val="53504F"/>
      </a:accent2>
      <a:accent3>
        <a:srgbClr val="466189"/>
      </a:accent3>
      <a:accent4>
        <a:srgbClr val="67BD9E"/>
      </a:accent4>
      <a:accent5>
        <a:srgbClr val="70C95E"/>
      </a:accent5>
      <a:accent6>
        <a:srgbClr val="E9262C"/>
      </a:accent6>
      <a:hlink>
        <a:srgbClr val="53504F"/>
      </a:hlink>
      <a:folHlink>
        <a:srgbClr val="BFBF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rgbClr val="000000"/>
          </a:solidFill>
          <a:prstDash val="solid"/>
          <a:round/>
          <a:headEnd type="none" w="med" len="med"/>
          <a:tailEnd type="none" w="lg"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6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rgbClr val="000000"/>
          </a:solidFill>
          <a:prstDash val="solid"/>
          <a:round/>
          <a:headEnd type="none" w="med" len="med"/>
          <a:tailEnd type="none" w="lg"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600" b="0" i="0" u="none" strike="noStrike" cap="none" normalizeH="0" baseline="0" smtClean="0">
            <a:ln>
              <a:noFill/>
            </a:ln>
            <a:solidFill>
              <a:srgbClr val="000000"/>
            </a:solidFill>
            <a:effectLst/>
            <a:latin typeface="Arial"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andarddesign 13">
        <a:dk1>
          <a:srgbClr val="000000"/>
        </a:dk1>
        <a:lt1>
          <a:srgbClr val="FFFFFF"/>
        </a:lt1>
        <a:dk2>
          <a:srgbClr val="E5E5E5"/>
        </a:dk2>
        <a:lt2>
          <a:srgbClr val="B00000"/>
        </a:lt2>
        <a:accent1>
          <a:srgbClr val="FFCC33"/>
        </a:accent1>
        <a:accent2>
          <a:srgbClr val="808080"/>
        </a:accent2>
        <a:accent3>
          <a:srgbClr val="FFFFFF"/>
        </a:accent3>
        <a:accent4>
          <a:srgbClr val="000000"/>
        </a:accent4>
        <a:accent5>
          <a:srgbClr val="FFE2AD"/>
        </a:accent5>
        <a:accent6>
          <a:srgbClr val="737373"/>
        </a:accent6>
        <a:hlink>
          <a:srgbClr val="B3B3B3"/>
        </a:hlink>
        <a:folHlink>
          <a:srgbClr val="0000AA"/>
        </a:folHlink>
      </a:clrScheme>
      <a:clrMap bg1="lt1" tx1="dk1" bg2="lt2" tx2="dk2" accent1="accent1" accent2="accent2" accent3="accent3" accent4="accent4" accent5="accent5" accent6="accent6" hlink="hlink" folHlink="folHlink"/>
    </a:extraClrScheme>
    <a:extraClrScheme>
      <a:clrScheme name="Standarddesign 14">
        <a:dk1>
          <a:srgbClr val="000000"/>
        </a:dk1>
        <a:lt1>
          <a:srgbClr val="FFFFFF"/>
        </a:lt1>
        <a:dk2>
          <a:srgbClr val="E5E5E5"/>
        </a:dk2>
        <a:lt2>
          <a:srgbClr val="A21E24"/>
        </a:lt2>
        <a:accent1>
          <a:srgbClr val="FFCC33"/>
        </a:accent1>
        <a:accent2>
          <a:srgbClr val="808080"/>
        </a:accent2>
        <a:accent3>
          <a:srgbClr val="FFFFFF"/>
        </a:accent3>
        <a:accent4>
          <a:srgbClr val="000000"/>
        </a:accent4>
        <a:accent5>
          <a:srgbClr val="FFE2AD"/>
        </a:accent5>
        <a:accent6>
          <a:srgbClr val="737373"/>
        </a:accent6>
        <a:hlink>
          <a:srgbClr val="B3B3B3"/>
        </a:hlink>
        <a:folHlink>
          <a:srgbClr val="1D4081"/>
        </a:folHlink>
      </a:clrScheme>
      <a:clrMap bg1="lt1" tx1="dk1" bg2="lt2" tx2="dk2" accent1="accent1" accent2="accent2" accent3="accent3" accent4="accent4" accent5="accent5" accent6="accent6" hlink="hlink" folHlink="folHlink"/>
    </a:extraClrScheme>
    <a:extraClrScheme>
      <a:clrScheme name="Standarddesign 15">
        <a:dk1>
          <a:srgbClr val="000000"/>
        </a:dk1>
        <a:lt1>
          <a:srgbClr val="1D4081"/>
        </a:lt1>
        <a:dk2>
          <a:srgbClr val="E5E5E5"/>
        </a:dk2>
        <a:lt2>
          <a:srgbClr val="A21E24"/>
        </a:lt2>
        <a:accent1>
          <a:srgbClr val="FFCC33"/>
        </a:accent1>
        <a:accent2>
          <a:srgbClr val="808080"/>
        </a:accent2>
        <a:accent3>
          <a:srgbClr val="ABAFC1"/>
        </a:accent3>
        <a:accent4>
          <a:srgbClr val="000000"/>
        </a:accent4>
        <a:accent5>
          <a:srgbClr val="FFE2AD"/>
        </a:accent5>
        <a:accent6>
          <a:srgbClr val="737373"/>
        </a:accent6>
        <a:hlink>
          <a:srgbClr val="B3B3B3"/>
        </a:hlink>
        <a:folHlink>
          <a:srgbClr val="E0700A"/>
        </a:folHlink>
      </a:clrScheme>
      <a:clrMap bg1="lt1" tx1="dk1" bg2="lt2" tx2="dk2" accent1="accent1" accent2="accent2" accent3="accent3" accent4="accent4" accent5="accent5" accent6="accent6" hlink="hlink" folHlink="folHlink"/>
    </a:extraClrScheme>
    <a:extraClrScheme>
      <a:clrScheme name="Standarddesign 16">
        <a:dk1>
          <a:srgbClr val="000000"/>
        </a:dk1>
        <a:lt1>
          <a:srgbClr val="E5E5E5"/>
        </a:lt1>
        <a:dk2>
          <a:srgbClr val="E5E5E5"/>
        </a:dk2>
        <a:lt2>
          <a:srgbClr val="A21E24"/>
        </a:lt2>
        <a:accent1>
          <a:srgbClr val="FFCC33"/>
        </a:accent1>
        <a:accent2>
          <a:srgbClr val="808080"/>
        </a:accent2>
        <a:accent3>
          <a:srgbClr val="F0F0F0"/>
        </a:accent3>
        <a:accent4>
          <a:srgbClr val="000000"/>
        </a:accent4>
        <a:accent5>
          <a:srgbClr val="FFE2AD"/>
        </a:accent5>
        <a:accent6>
          <a:srgbClr val="737373"/>
        </a:accent6>
        <a:hlink>
          <a:srgbClr val="B3B3B3"/>
        </a:hlink>
        <a:folHlink>
          <a:srgbClr val="E0700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BS Ghana DDF 02 Info Session V1PD" id="{07B10204-082F-4813-9C1D-B5655A5E7071}" vid="{89DFE3BE-459A-4C24-B4CF-DCFFCCF0572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EC77A3672507143B9CA1F6DD646B524" ma:contentTypeVersion="62" ma:contentTypeDescription="Create a new document." ma:contentTypeScope="" ma:versionID="c5334f3b7baf5824a54f06648abef554">
  <xsd:schema xmlns:xsd="http://www.w3.org/2001/XMLSchema" xmlns:xs="http://www.w3.org/2001/XMLSchema" xmlns:p="http://schemas.microsoft.com/office/2006/metadata/properties" xmlns:ns2="5ce80435-5a8e-4ab3-b083-e430ac2274d7" xmlns:ns3="acc3e39d-8abc-4fa9-ac8f-e176152fecb2" xmlns:ns4="cbf8136b-2253-4f57-bdf2-68741d59208a" targetNamespace="http://schemas.microsoft.com/office/2006/metadata/properties" ma:root="true" ma:fieldsID="6d4ccc86594f1c1adc9fd9feeecd8da0" ns2:_="" ns3:_="" ns4:_="">
    <xsd:import namespace="5ce80435-5a8e-4ab3-b083-e430ac2274d7"/>
    <xsd:import namespace="acc3e39d-8abc-4fa9-ac8f-e176152fecb2"/>
    <xsd:import namespace="cbf8136b-2253-4f57-bdf2-68741d59208a"/>
    <xsd:element name="properties">
      <xsd:complexType>
        <xsd:sequence>
          <xsd:element name="documentManagement">
            <xsd:complexType>
              <xsd:all>
                <xsd:element ref="ns2:Level"/>
                <xsd:element ref="ns2:Status"/>
                <xsd:element ref="ns2:Applicable_x0020_from" minOccurs="0"/>
                <xsd:element ref="ns2:Usage"/>
                <xsd:element ref="ns2:Responsible"/>
                <xsd:element ref="ns2:Storage" minOccurs="0"/>
                <xsd:element ref="ns2:Sharing_x0020_Permissions"/>
                <xsd:element ref="ns2:Approver"/>
                <xsd:element ref="ns2:Approval_x0020_Date" minOccurs="0"/>
                <xsd:element ref="ns2:Released_x0020_When" minOccurs="0"/>
                <xsd:element ref="ns2:Comments" minOccurs="0"/>
                <xsd:element ref="ns2:Access_x0020_Info" minOccurs="0"/>
                <xsd:element ref="ns2:e170eddbf09d41cfb95ce47f4d4ac9ea" minOccurs="0"/>
                <xsd:element ref="ns3:TaxCatchAll" minOccurs="0"/>
                <xsd:element ref="ns2:fea76ea33bde413386a7a285cc89d252" minOccurs="0"/>
                <xsd:element ref="ns4:SharedWithUsers" minOccurs="0"/>
                <xsd:element ref="ns2:d0e581c4ead846a7b1d5ced8abfac286" minOccurs="0"/>
                <xsd:element ref="ns2:Document_x0020_Owners" minOccurs="0"/>
                <xsd:element ref="ns2:Permissions" minOccurs="0"/>
                <xsd:element ref="ns2:Quick_Access" minOccurs="0"/>
                <xsd:element ref="ns2:New_x0020_Employees" minOccurs="0"/>
                <xsd:element ref="ns2:Process_x0020_Manager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e80435-5a8e-4ab3-b083-e430ac2274d7" elementFormDefault="qualified">
    <xsd:import namespace="http://schemas.microsoft.com/office/2006/documentManagement/types"/>
    <xsd:import namespace="http://schemas.microsoft.com/office/infopath/2007/PartnerControls"/>
    <xsd:element name="Level" ma:index="5" ma:displayName="Level" ma:default="Reference" ma:description="as per Controlled Documents Manual - check consistency with content type!" ma:format="Dropdown" ma:internalName="Level">
      <xsd:simpleType>
        <xsd:restriction base="dms:Choice">
          <xsd:enumeration value="Reference"/>
          <xsd:enumeration value="Legal"/>
          <xsd:enumeration value="Implementation"/>
          <xsd:enumeration value="Procedures"/>
          <xsd:enumeration value="Rules"/>
        </xsd:restriction>
      </xsd:simpleType>
    </xsd:element>
    <xsd:element name="Status" ma:index="7" ma:displayName="Status" ma:default="Draft" ma:description="Only released documents are shown in the document matrix to all staff; drafts can be seen in the draft section by QMS Team Members; void documents only in 'All documents' view by QMS Team Members - documents are voided by MSS upon request." ma:format="Dropdown" ma:internalName="Status">
      <xsd:simpleType>
        <xsd:restriction base="dms:Choice">
          <xsd:enumeration value="Draft"/>
          <xsd:enumeration value="Released"/>
          <xsd:enumeration value="Void"/>
        </xsd:restriction>
      </xsd:simpleType>
    </xsd:element>
    <xsd:element name="Applicable_x0020_from" ma:index="8" nillable="true" ma:displayName="Effective from" ma:format="DateOnly" ma:indexed="true" ma:internalName="Applicable_x0020_from">
      <xsd:simpleType>
        <xsd:restriction base="dms:DateTime"/>
      </xsd:simpleType>
    </xsd:element>
    <xsd:element name="Usage" ma:index="9" ma:displayName="Usage" ma:default="Information" ma:description="Reference documents and samples are usually for information; specific forms used in processes usually obligatory; recommended forms/templates are optional" ma:format="Dropdown" ma:internalName="Usage">
      <xsd:simpleType>
        <xsd:restriction base="dms:Choice">
          <xsd:enumeration value="Information"/>
          <xsd:enumeration value="Obligatory"/>
          <xsd:enumeration value="Optional"/>
        </xsd:restriction>
      </xsd:simpleType>
    </xsd:element>
    <xsd:element name="Responsible" ma:index="10" ma:displayName="Responsible" ma:description="Entity responsible for the document" ma:format="Dropdown" ma:internalName="Responsible">
      <xsd:simpleType>
        <xsd:restriction base="dms:Choice">
          <xsd:enumeration value="CFM"/>
          <xsd:enumeration value="CRM"/>
          <xsd:enumeration value="ER"/>
          <xsd:enumeration value="MSS"/>
          <xsd:enumeration value="HRM"/>
          <xsd:enumeration value="Comm"/>
          <xsd:enumeration value="SEC"/>
          <xsd:enumeration value="DGS"/>
          <xsd:enumeration value="ICT"/>
          <xsd:enumeration value="PRS"/>
          <xsd:enumeration value="ISA ExCom"/>
          <xsd:enumeration value="R&amp;D"/>
          <xsd:enumeration value="DG"/>
          <xsd:enumeration value="BXL"/>
          <xsd:enumeration value="MDC"/>
          <xsd:enumeration value="PGU"/>
        </xsd:restriction>
      </xsd:simpleType>
    </xsd:element>
    <xsd:element name="Storage" ma:index="11" nillable="true" ma:displayName="Storage" ma:description="include website/ICMPDnet link, if relevant" ma:internalName="Storage">
      <xsd:simpleType>
        <xsd:restriction base="dms:Text">
          <xsd:maxLength value="255"/>
        </xsd:restriction>
      </xsd:simpleType>
    </xsd:element>
    <xsd:element name="Sharing_x0020_Permissions" ma:index="12" ma:displayName="Sharing Permissions" ma:default="Internal Allowed" ma:format="Dropdown" ma:internalName="Sharing_x0020_Permissions">
      <xsd:simpleType>
        <xsd:restriction base="dms:Choice">
          <xsd:enumeration value="External sharing requires authorisation"/>
          <xsd:enumeration value="External sharing authorised"/>
          <xsd:enumeration value="Internal Allowed"/>
          <xsd:enumeration value="Distribution List only"/>
        </xsd:restriction>
      </xsd:simpleType>
    </xsd:element>
    <xsd:element name="Approver" ma:index="13" ma:displayName="Approver" ma:description="Last name of the person approving" ma:format="Dropdown" ma:internalName="Approver">
      <xsd:simpleType>
        <xsd:union memberTypes="dms:Text">
          <xsd:simpleType>
            <xsd:restriction base="dms:Choice">
              <xsd:enumeration value="SG"/>
              <xsd:enumeration value="Spindelegger"/>
              <xsd:enumeration value="Abado"/>
              <xsd:enumeration value="Pohnitzer"/>
              <xsd:enumeration value="Tyrkko"/>
              <xsd:enumeration value="Schragl"/>
              <xsd:enumeration value="Moder"/>
              <xsd:enumeration value="Genetzke"/>
              <xsd:enumeration value="Vadaska"/>
              <xsd:enumeration value="Blacher"/>
              <xsd:enumeration value="Kraler"/>
              <xsd:enumeration value="Pfaller"/>
              <xsd:enumeration value="External"/>
              <xsd:enumeration value="Internal Auditors"/>
              <xsd:enumeration value="ISA"/>
              <xsd:enumeration value="Gehrke"/>
              <xsd:enumeration value="Salsi"/>
              <xsd:enumeration value="Rolli"/>
              <xsd:enumeration value="RCs"/>
              <xsd:enumeration value="Leja"/>
              <xsd:enumeration value="Brimbal"/>
              <xsd:enumeration value="Chaar-Ferreira"/>
            </xsd:restriction>
          </xsd:simpleType>
        </xsd:union>
      </xsd:simpleType>
    </xsd:element>
    <xsd:element name="Approval_x0020_Date" ma:index="14" nillable="true" ma:displayName="Approval Date" ma:format="DateOnly" ma:internalName="Approval_x0020_Date">
      <xsd:simpleType>
        <xsd:restriction base="dms:DateTime"/>
      </xsd:simpleType>
    </xsd:element>
    <xsd:element name="Released_x0020_When" ma:index="15" nillable="true" ma:displayName="Released When" ma:format="DateOnly" ma:internalName="Released_x0020_When">
      <xsd:simpleType>
        <xsd:restriction base="dms:DateTime"/>
      </xsd:simpleType>
    </xsd:element>
    <xsd:element name="Comments" ma:index="16" nillable="true" ma:displayName="Comments" ma:description="Should only be used for comments that relate to the document as such, i.e. regardless of version" ma:internalName="Comments">
      <xsd:simpleType>
        <xsd:restriction base="dms:Text">
          <xsd:maxLength value="255"/>
        </xsd:restriction>
      </xsd:simpleType>
    </xsd:element>
    <xsd:element name="Access_x0020_Info" ma:index="17" nillable="true" ma:displayName="Access Info" ma:default="ICMPD Employees" ma:description="Default value is Employees (i.e. everyone) - to be changed only by MSS: if not everyone should see any specific document you need to request restriction of permission from MSS. After changing permission level MSS updates this field." ma:internalName="Access_x0020_Info" ma:requiredMultiChoice="true">
      <xsd:complexType>
        <xsd:complexContent>
          <xsd:extension base="dms:MultiChoice">
            <xsd:sequence>
              <xsd:element name="Value" maxOccurs="unbounded" minOccurs="0" nillable="true">
                <xsd:simpleType>
                  <xsd:restriction base="dms:Choice">
                    <xsd:enumeration value="ICMPD Employees"/>
                    <xsd:enumeration value="ICMPD Staff"/>
                    <xsd:enumeration value="HQ Staff"/>
                    <xsd:enumeration value="ExM"/>
                    <xsd:enumeration value="MSS"/>
                    <xsd:enumeration value="Internal Auditors"/>
                    <xsd:enumeration value="CFM"/>
                    <xsd:enumeration value="Comm"/>
                    <xsd:enumeration value="Field Offices"/>
                    <xsd:enumeration value="CRM"/>
                    <xsd:enumeration value="ICT"/>
                    <xsd:enumeration value="ISA"/>
                    <xsd:enumeration value="SEC"/>
                    <xsd:enumeration value="DGS"/>
                    <xsd:enumeration value="M-M"/>
                    <xsd:enumeration value="R&amp;D"/>
                    <xsd:enumeration value="ER"/>
                    <xsd:enumeration value="Petty Cash Custodians"/>
                    <xsd:enumeration value="PjMs"/>
                    <xsd:enumeration value="QMS Team"/>
                    <xsd:enumeration value="HRM"/>
                  </xsd:restriction>
                </xsd:simpleType>
              </xsd:element>
            </xsd:sequence>
          </xsd:extension>
        </xsd:complexContent>
      </xsd:complexType>
    </xsd:element>
    <xsd:element name="e170eddbf09d41cfb95ce47f4d4ac9ea" ma:index="22" ma:taxonomy="true" ma:internalName="e170eddbf09d41cfb95ce47f4d4ac9ea" ma:taxonomyFieldName="Content_x0020_Type" ma:displayName="Content Type" ma:default="" ma:fieldId="{e170eddb-f09d-41cf-b95c-e47f4d4ac9ea}" ma:taxonomyMulti="true" ma:sspId="1926cf99-9928-4229-b80a-dcdb7c18774c" ma:termSetId="4e289c1c-f818-4c4a-941b-84b47807c219" ma:anchorId="34e1e305-89dd-4614-8a81-05af98dc6bc0" ma:open="false" ma:isKeyword="false">
      <xsd:complexType>
        <xsd:sequence>
          <xsd:element ref="pc:Terms" minOccurs="0" maxOccurs="1"/>
        </xsd:sequence>
      </xsd:complexType>
    </xsd:element>
    <xsd:element name="fea76ea33bde413386a7a285cc89d252" ma:index="26" ma:taxonomy="true" ma:internalName="fea76ea33bde413386a7a285cc89d252" ma:taxonomyFieldName="Language" ma:displayName="Language" ma:indexed="true" ma:default="" ma:fieldId="{fea76ea3-3bde-4133-86a7-a285cc89d252}" ma:sspId="1926cf99-9928-4229-b80a-dcdb7c18774c" ma:termSetId="a59aa68d-76d9-4c5a-9781-638d80f90de1" ma:anchorId="00000000-0000-0000-0000-000000000000" ma:open="false" ma:isKeyword="false">
      <xsd:complexType>
        <xsd:sequence>
          <xsd:element ref="pc:Terms" minOccurs="0" maxOccurs="1"/>
        </xsd:sequence>
      </xsd:complexType>
    </xsd:element>
    <xsd:element name="d0e581c4ead846a7b1d5ced8abfac286" ma:index="28" nillable="true" ma:taxonomy="true" ma:internalName="d0e581c4ead846a7b1d5ced8abfac286" ma:taxonomyFieldName="Key_x0020_Words" ma:displayName="Key Words" ma:default="" ma:fieldId="{d0e581c4-ead8-46a7-b1d5-ced8abfac286}" ma:taxonomyMulti="true" ma:sspId="1926cf99-9928-4229-b80a-dcdb7c18774c" ma:termSetId="982b6ffc-6274-4031-822d-2a4a6ff01552" ma:anchorId="00000000-0000-0000-0000-000000000000" ma:open="false" ma:isKeyword="false">
      <xsd:complexType>
        <xsd:sequence>
          <xsd:element ref="pc:Terms" minOccurs="0" maxOccurs="1"/>
        </xsd:sequence>
      </xsd:complexType>
    </xsd:element>
    <xsd:element name="Document_x0020_Owners" ma:index="29" nillable="true" ma:displayName="Permanent Edit Permission" ma:description="Only filled by MSS (upon request by QMS Team Member responsible): person, if any, who has been granted exceptional permanent design permissions for this specific document; i.e. anyone who is not a QMS Team Member" ma:list="UserInfo" ma:SharePointGroup="0" ma:internalName="Document_x0020_Owners" ma:showField="Titl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ermissions" ma:index="30" nillable="true" ma:displayName="Approval Permissions" ma:description="Last name of the person approving" ma:internalName="Permissions">
      <xsd:complexType>
        <xsd:complexContent>
          <xsd:extension base="dms:MultiChoiceFillIn">
            <xsd:sequence>
              <xsd:element name="Value" maxOccurs="unbounded" minOccurs="0" nillable="true">
                <xsd:simpleType>
                  <xsd:union memberTypes="dms:Text">
                    <xsd:simpleType>
                      <xsd:restriction base="dms:Choice">
                        <xsd:enumeration value="Blacher"/>
                        <xsd:enumeration value="Minkow"/>
                        <xsd:enumeration value="Morley"/>
                        <xsd:enumeration value="Mukhtashov"/>
                        <xsd:enumeration value="Perenda"/>
                        <xsd:enumeration value="Pohnitzer"/>
                        <xsd:enumeration value="Salsi"/>
                        <xsd:enumeration value="Schragl"/>
                        <xsd:enumeration value="Starostova"/>
                        <xsd:enumeration value="Vadaska"/>
                      </xsd:restriction>
                    </xsd:simpleType>
                  </xsd:union>
                </xsd:simpleType>
              </xsd:element>
            </xsd:sequence>
          </xsd:extension>
        </xsd:complexContent>
      </xsd:complexType>
    </xsd:element>
    <xsd:element name="Quick_Access" ma:index="31" nillable="true" ma:displayName="Top 100" ma:default="0" ma:description="Most accessed documents visible on front page" ma:internalName="Quick_Access">
      <xsd:simpleType>
        <xsd:restriction base="dms:Boolean"/>
      </xsd:simpleType>
    </xsd:element>
    <xsd:element name="New_x0020_Employees" ma:index="32" nillable="true" ma:displayName="New Employees" ma:default="0" ma:internalName="New_x0020_Employees">
      <xsd:simpleType>
        <xsd:restriction base="dms:Boolean"/>
      </xsd:simpleType>
    </xsd:element>
    <xsd:element name="Process_x0020_Managers" ma:index="34" ma:displayName="Process Manager" ma:description="Last name of the person" ma:format="Dropdown" ma:internalName="Process_x0020_Managers">
      <xsd:simpleType>
        <xsd:restriction base="dms:Choice">
          <xsd:enumeration value="Pagliarulo"/>
          <xsd:enumeration value="Morley"/>
          <xsd:enumeration value="Vadaska"/>
          <xsd:enumeration value="Dworzak"/>
          <xsd:enumeration value="Starostova"/>
          <xsd:enumeration value="Moder"/>
          <xsd:enumeration value="Alhamad ​"/>
          <xsd:enumeration value="Pavelic ​"/>
          <xsd:enumeration value="Schragl"/>
          <xsd:enumeration value="Minkow"/>
          <xsd:enumeration value="Lundstroem Carniel​"/>
          <xsd:enumeration value="Zborovianová"/>
          <xsd:enumeration value="Blacher"/>
          <xsd:enumeration value="Gebhart"/>
          <xsd:enumeration value="Andersson"/>
          <xsd:enumeration value="Ohl​"/>
          <xsd:enumeration value="Pohnitzer"/>
          <xsd:enumeration value="Griffin Dass"/>
          <xsd:enumeration value="Leja"/>
          <xsd:enumeration value="Damone"/>
          <xsd:enumeration value="Gehrke"/>
          <xsd:enumeration value="Markovsky"/>
          <xsd:enumeration value="Rolli"/>
          <xsd:enumeration value="Perenda"/>
          <xsd:enumeration value="Hanschitz"/>
          <xsd:enumeration value="Salsi"/>
          <xsd:enumeration value="Hadziefendic"/>
          <xsd:enumeration value="Brimbal"/>
          <xsd:enumeration value="Gogoladze"/>
          <xsd:enumeration value="Chaar-Ferreria"/>
          <xsd:enumeration value="Finka"/>
          <xsd:enumeration value="Berman"/>
          <xsd:enumeration value="Holker"/>
        </xsd:restriction>
      </xsd:simpleType>
    </xsd:element>
  </xsd:schema>
  <xsd:schema xmlns:xsd="http://www.w3.org/2001/XMLSchema" xmlns:xs="http://www.w3.org/2001/XMLSchema" xmlns:dms="http://schemas.microsoft.com/office/2006/documentManagement/types" xmlns:pc="http://schemas.microsoft.com/office/infopath/2007/PartnerControls" targetNamespace="acc3e39d-8abc-4fa9-ac8f-e176152fecb2" elementFormDefault="qualified">
    <xsd:import namespace="http://schemas.microsoft.com/office/2006/documentManagement/types"/>
    <xsd:import namespace="http://schemas.microsoft.com/office/infopath/2007/PartnerControls"/>
    <xsd:element name="TaxCatchAll" ma:index="24" nillable="true" ma:displayName="Taxonomy Catch All Column" ma:description="" ma:hidden="true" ma:list="{0db80c1a-e42c-4d74-9331-ea1e9069b3b9}" ma:internalName="TaxCatchAll" ma:showField="CatchAllData" ma:web="cbf8136b-2253-4f57-bdf2-68741d59208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bf8136b-2253-4f57-bdf2-68741d59208a" elementFormDefault="qualified">
    <xsd:import namespace="http://schemas.microsoft.com/office/2006/documentManagement/types"/>
    <xsd:import namespace="http://schemas.microsoft.com/office/infopath/2007/PartnerControls"/>
    <xsd:element name="SharedWithUsers" ma:index="27"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pprover xmlns="5ce80435-5a8e-4ab3-b083-e430ac2274d7">Schragl</Approver>
    <Document_x0020_Owners xmlns="5ce80435-5a8e-4ab3-b083-e430ac2274d7">
      <UserInfo>
        <DisplayName>i:0#.w|icmpd\karasekf</DisplayName>
        <AccountId>362</AccountId>
        <AccountType/>
      </UserInfo>
    </Document_x0020_Owners>
    <Permissions xmlns="5ce80435-5a8e-4ab3-b083-e430ac2274d7">
      <Value>Schragl</Value>
    </Permissions>
    <Level xmlns="5ce80435-5a8e-4ab3-b083-e430ac2274d7">Implementation</Level>
    <Usage xmlns="5ce80435-5a8e-4ab3-b083-e430ac2274d7">Obligatory</Usage>
    <Applicable_x0020_from xmlns="5ce80435-5a8e-4ab3-b083-e430ac2274d7">2018-06-30T22:00:00+00:00</Applicable_x0020_from>
    <d0e581c4ead846a7b1d5ced8abfac286 xmlns="5ce80435-5a8e-4ab3-b083-e430ac2274d7">
      <Terms xmlns="http://schemas.microsoft.com/office/infopath/2007/PartnerControls">
        <TermInfo xmlns="http://schemas.microsoft.com/office/infopath/2007/PartnerControls">
          <TermName xmlns="http://schemas.microsoft.com/office/infopath/2007/PartnerControls">Communication</TermName>
          <TermId xmlns="http://schemas.microsoft.com/office/infopath/2007/PartnerControls">25559f55-d737-4ea5-8bc5-5591201644b7</TermId>
        </TermInfo>
      </Terms>
    </d0e581c4ead846a7b1d5ced8abfac286>
    <SharedWithUsers xmlns="cbf8136b-2253-4f57-bdf2-68741d59208a">
      <UserInfo>
        <DisplayName>Karasek Florian</DisplayName>
        <AccountId>362</AccountId>
        <AccountType/>
      </UserInfo>
      <UserInfo>
        <DisplayName>Schragl Bernhard</DisplayName>
        <AccountId>112</AccountId>
        <AccountType/>
      </UserInfo>
      <UserInfo>
        <DisplayName>Markovsky Kathrin</DisplayName>
        <AccountId>27</AccountId>
        <AccountType/>
      </UserInfo>
    </SharedWithUsers>
    <Storage xmlns="5ce80435-5a8e-4ab3-b083-e430ac2274d7" xsi:nil="true"/>
    <TaxCatchAll xmlns="acc3e39d-8abc-4fa9-ac8f-e176152fecb2">
      <Value>148</Value>
      <Value>22</Value>
      <Value>1</Value>
    </TaxCatchAll>
    <fea76ea33bde413386a7a285cc89d252 xmlns="5ce80435-5a8e-4ab3-b083-e430ac2274d7">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79ca76c1-2581-47c9-8601-b260cbe2f58d</TermId>
        </TermInfo>
      </Terms>
    </fea76ea33bde413386a7a285cc89d252>
    <Status xmlns="5ce80435-5a8e-4ab3-b083-e430ac2274d7">Released</Status>
    <Approval_x0020_Date xmlns="5ce80435-5a8e-4ab3-b083-e430ac2274d7">2018-08-14T22:00:00+00:00</Approval_x0020_Date>
    <Released_x0020_When xmlns="5ce80435-5a8e-4ab3-b083-e430ac2274d7">2018-08-14T22:00:00+00:00</Released_x0020_When>
    <Responsible xmlns="5ce80435-5a8e-4ab3-b083-e430ac2274d7">Comm</Responsible>
    <Quick_Access xmlns="5ce80435-5a8e-4ab3-b083-e430ac2274d7">false</Quick_Access>
    <e170eddbf09d41cfb95ce47f4d4ac9ea xmlns="5ce80435-5a8e-4ab3-b083-e430ac2274d7">
      <Terms xmlns="http://schemas.microsoft.com/office/infopath/2007/PartnerControls">
        <TermInfo xmlns="http://schemas.microsoft.com/office/infopath/2007/PartnerControls">
          <TermName xmlns="http://schemas.microsoft.com/office/infopath/2007/PartnerControls">Template</TermName>
          <TermId xmlns="http://schemas.microsoft.com/office/infopath/2007/PartnerControls">feac7b51-f68e-41ca-92cb-dac360edd8cc</TermId>
        </TermInfo>
      </Terms>
    </e170eddbf09d41cfb95ce47f4d4ac9ea>
    <Sharing_x0020_Permissions xmlns="5ce80435-5a8e-4ab3-b083-e430ac2274d7">External sharing authorised</Sharing_x0020_Permissions>
    <Comments xmlns="5ce80435-5a8e-4ab3-b083-e430ac2274d7" xsi:nil="true"/>
    <Access_x0020_Info xmlns="5ce80435-5a8e-4ab3-b083-e430ac2274d7">
      <Value>ICMPD Employees</Value>
    </Access_x0020_Info>
    <New_x0020_Employees xmlns="5ce80435-5a8e-4ab3-b083-e430ac2274d7">false</New_x0020_Employees>
    <Process_x0020_Managers xmlns="5ce80435-5a8e-4ab3-b083-e430ac2274d7"/>
  </documentManagement>
</p:properties>
</file>

<file path=customXml/itemProps1.xml><?xml version="1.0" encoding="utf-8"?>
<ds:datastoreItem xmlns:ds="http://schemas.openxmlformats.org/officeDocument/2006/customXml" ds:itemID="{E4E05987-1363-41E1-88FD-AEE642DC54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e80435-5a8e-4ab3-b083-e430ac2274d7"/>
    <ds:schemaRef ds:uri="acc3e39d-8abc-4fa9-ac8f-e176152fecb2"/>
    <ds:schemaRef ds:uri="cbf8136b-2253-4f57-bdf2-68741d5920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AAD4A9-FBA0-4C6D-8B3B-FADE6EF27BE6}">
  <ds:schemaRefs>
    <ds:schemaRef ds:uri="http://schemas.microsoft.com/sharepoint/v3/contenttype/forms"/>
  </ds:schemaRefs>
</ds:datastoreItem>
</file>

<file path=customXml/itemProps3.xml><?xml version="1.0" encoding="utf-8"?>
<ds:datastoreItem xmlns:ds="http://schemas.openxmlformats.org/officeDocument/2006/customXml" ds:itemID="{15D905B5-3F22-48E1-8280-C40B691653B5}">
  <ds:schemaRefs>
    <ds:schemaRef ds:uri="http://purl.org/dc/elements/1.1/"/>
    <ds:schemaRef ds:uri="http://schemas.microsoft.com/office/2006/metadata/properties"/>
    <ds:schemaRef ds:uri="http://purl.org/dc/dcmitype/"/>
    <ds:schemaRef ds:uri="http://schemas.microsoft.com/office/2006/documentManagement/types"/>
    <ds:schemaRef ds:uri="http://schemas.microsoft.com/office/infopath/2007/PartnerControls"/>
    <ds:schemaRef ds:uri="acc3e39d-8abc-4fa9-ac8f-e176152fecb2"/>
    <ds:schemaRef ds:uri="http://schemas.openxmlformats.org/package/2006/metadata/core-properties"/>
    <ds:schemaRef ds:uri="cbf8136b-2253-4f57-bdf2-68741d59208a"/>
    <ds:schemaRef ds:uri="5ce80435-5a8e-4ab3-b083-e430ac2274d7"/>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SBS Ghana DDF 02 Info Session V1PD</Template>
  <TotalTime>0</TotalTime>
  <Words>3200</Words>
  <Application>Microsoft Office PowerPoint</Application>
  <PresentationFormat>On-screen Show (4:3)</PresentationFormat>
  <Paragraphs>278</Paragraphs>
  <Slides>34</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3" baseType="lpstr">
      <vt:lpstr>Arial</vt:lpstr>
      <vt:lpstr>Arial MT</vt:lpstr>
      <vt:lpstr>Calibri</vt:lpstr>
      <vt:lpstr>Carlito</vt:lpstr>
      <vt:lpstr>Roboto</vt:lpstr>
      <vt:lpstr>Times New Roman</vt:lpstr>
      <vt:lpstr>Wingdings</vt:lpstr>
      <vt:lpstr>Master_Template_EU_NEU</vt:lpstr>
      <vt:lpstr>think-cell Slide</vt:lpstr>
      <vt:lpstr>STREAMinG Phase II - Call for Proposals </vt:lpstr>
      <vt:lpstr>Agenda</vt:lpstr>
      <vt:lpstr>Important Note</vt:lpstr>
      <vt:lpstr>Timeline</vt:lpstr>
      <vt:lpstr>Technical part - Objectives of the Call</vt:lpstr>
      <vt:lpstr>Technical part - Objectives of the Call</vt:lpstr>
      <vt:lpstr>Specific objectives Priority areas:</vt:lpstr>
      <vt:lpstr>Priority areas</vt:lpstr>
      <vt:lpstr>Scope of actions</vt:lpstr>
      <vt:lpstr>Agenda – Administrative part</vt:lpstr>
      <vt:lpstr>Financial allocation provided by ICMPD</vt:lpstr>
      <vt:lpstr>Eligibility of applicants I</vt:lpstr>
      <vt:lpstr>Eligibility of applicants II</vt:lpstr>
      <vt:lpstr>Eligibility of applicants III</vt:lpstr>
      <vt:lpstr>Eligibility of applicants III</vt:lpstr>
      <vt:lpstr>Eligibility of actions</vt:lpstr>
      <vt:lpstr>Eligible activities (non-exhaustive list)</vt:lpstr>
      <vt:lpstr>Eligible activities (non-exhaustive list)</vt:lpstr>
      <vt:lpstr>Eligibility of costs I</vt:lpstr>
      <vt:lpstr>Eligibility of costs I</vt:lpstr>
      <vt:lpstr>Eligibility of costs I</vt:lpstr>
      <vt:lpstr>Eligibility of costs I</vt:lpstr>
      <vt:lpstr>Eligibility of costs II</vt:lpstr>
      <vt:lpstr>Eligibility of costs II</vt:lpstr>
      <vt:lpstr>Mandatory annexes (Documents to be completed)</vt:lpstr>
      <vt:lpstr>Other mandatory requested documents</vt:lpstr>
      <vt:lpstr>Budget</vt:lpstr>
      <vt:lpstr>Online Application Portal: How to Register and Apply </vt:lpstr>
      <vt:lpstr>Online Application Portal: Communications</vt:lpstr>
      <vt:lpstr>Online Application Portal: Clarifications issued by ICMPD</vt:lpstr>
      <vt:lpstr>Reminder </vt:lpstr>
      <vt:lpstr>Best practice</vt:lpstr>
      <vt:lpstr>Contact</vt:lpstr>
      <vt:lpstr>Questions &amp; Answers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cp:lastPrinted>2017-08-08T13:28:18Z</cp:lastPrinted>
  <dcterms:created xsi:type="dcterms:W3CDTF">2021-06-17T14:42:18Z</dcterms:created>
  <dcterms:modified xsi:type="dcterms:W3CDTF">2024-02-26T12:55:31Z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1;#English|79ca76c1-2581-47c9-8601-b260cbe2f58d</vt:lpwstr>
  </property>
  <property fmtid="{D5CDD505-2E9C-101B-9397-08002B2CF9AE}" pid="3" name="ContentTypeId">
    <vt:lpwstr>0x0101007EC77A3672507143B9CA1F6DD646B524</vt:lpwstr>
  </property>
  <property fmtid="{D5CDD505-2E9C-101B-9397-08002B2CF9AE}" pid="4" name="Key Words">
    <vt:lpwstr>148;#Communication|25559f55-d737-4ea5-8bc5-5591201644b7</vt:lpwstr>
  </property>
  <property fmtid="{D5CDD505-2E9C-101B-9397-08002B2CF9AE}" pid="5" name="Content Type">
    <vt:lpwstr>22;#Template|feac7b51-f68e-41ca-92cb-dac360edd8cc</vt:lpwstr>
  </property>
  <property fmtid="{D5CDD505-2E9C-101B-9397-08002B2CF9AE}" pid="6" name="Order">
    <vt:r8>107500</vt:r8>
  </property>
</Properties>
</file>